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60" r:id="rId6"/>
    <p:sldId id="264" r:id="rId7"/>
    <p:sldId id="265" r:id="rId8"/>
    <p:sldId id="267" r:id="rId9"/>
    <p:sldId id="274" r:id="rId10"/>
    <p:sldId id="275" r:id="rId11"/>
    <p:sldId id="268" r:id="rId12"/>
    <p:sldId id="276" r:id="rId13"/>
    <p:sldId id="277" r:id="rId14"/>
    <p:sldId id="269" r:id="rId15"/>
    <p:sldId id="278" r:id="rId16"/>
    <p:sldId id="279" r:id="rId17"/>
    <p:sldId id="280" r:id="rId18"/>
    <p:sldId id="282" r:id="rId19"/>
    <p:sldId id="262"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F76"/>
    <a:srgbClr val="A0B0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35" autoAdjust="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8D551-E2CC-4992-9F62-B0CCCE890C6C}"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08CF8-10BE-423A-830F-406406BE4B73}" type="slidenum">
              <a:rPr lang="en-US" smtClean="0"/>
              <a:t>‹#›</a:t>
            </a:fld>
            <a:endParaRPr lang="en-US"/>
          </a:p>
        </p:txBody>
      </p:sp>
    </p:spTree>
    <p:extLst>
      <p:ext uri="{BB962C8B-B14F-4D97-AF65-F5344CB8AC3E}">
        <p14:creationId xmlns:p14="http://schemas.microsoft.com/office/powerpoint/2010/main" val="3371247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C08CF8-10BE-423A-830F-406406BE4B73}" type="slidenum">
              <a:rPr lang="en-US" smtClean="0"/>
              <a:t>4</a:t>
            </a:fld>
            <a:endParaRPr lang="en-US"/>
          </a:p>
        </p:txBody>
      </p:sp>
    </p:spTree>
    <p:extLst>
      <p:ext uri="{BB962C8B-B14F-4D97-AF65-F5344CB8AC3E}">
        <p14:creationId xmlns:p14="http://schemas.microsoft.com/office/powerpoint/2010/main" val="377177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6541" y="0"/>
            <a:ext cx="12258541" cy="6858000"/>
          </a:xfrm>
          <a:prstGeom prst="rect">
            <a:avLst/>
          </a:prstGeom>
          <a:solidFill>
            <a:srgbClr val="A8DB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542" y="0"/>
            <a:ext cx="12258541" cy="6895428"/>
          </a:xfrm>
          <a:prstGeom prst="rect">
            <a:avLst/>
          </a:prstGeom>
        </p:spPr>
      </p:pic>
      <p:pic>
        <p:nvPicPr>
          <p:cNvPr id="8" name="Image" descr="Image"/>
          <p:cNvPicPr>
            <a:picLocks noChangeAspect="1"/>
          </p:cNvPicPr>
          <p:nvPr userDrawn="1"/>
        </p:nvPicPr>
        <p:blipFill>
          <a:blip r:embed="rId3"/>
          <a:stretch>
            <a:fillRect/>
          </a:stretch>
        </p:blipFill>
        <p:spPr>
          <a:xfrm>
            <a:off x="4129468" y="1643351"/>
            <a:ext cx="4296460" cy="3008162"/>
          </a:xfrm>
          <a:prstGeom prst="rect">
            <a:avLst/>
          </a:prstGeom>
          <a:ln w="3175">
            <a:miter lim="400000"/>
          </a:ln>
        </p:spPr>
      </p:pic>
    </p:spTree>
    <p:extLst>
      <p:ext uri="{BB962C8B-B14F-4D97-AF65-F5344CB8AC3E}">
        <p14:creationId xmlns:p14="http://schemas.microsoft.com/office/powerpoint/2010/main" val="227618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 descr="Image"/>
          <p:cNvPicPr>
            <a:picLocks noChangeAspect="1"/>
          </p:cNvPicPr>
          <p:nvPr userDrawn="1"/>
        </p:nvPicPr>
        <p:blipFill rotWithShape="1">
          <a:blip r:embed="rId2"/>
          <a:srcRect l="13872" t="14705" r="4928" b="16546"/>
          <a:stretch/>
        </p:blipFill>
        <p:spPr>
          <a:xfrm>
            <a:off x="0" y="0"/>
            <a:ext cx="12192000" cy="6881835"/>
          </a:xfrm>
          <a:prstGeom prst="rect">
            <a:avLst/>
          </a:prstGeom>
        </p:spPr>
      </p:pic>
      <p:sp>
        <p:nvSpPr>
          <p:cNvPr id="8" name="Date or other additional information"/>
          <p:cNvSpPr txBox="1">
            <a:spLocks noGrp="1"/>
          </p:cNvSpPr>
          <p:nvPr>
            <p:ph type="body" idx="22"/>
          </p:nvPr>
        </p:nvSpPr>
        <p:spPr>
          <a:xfrm>
            <a:off x="698500" y="8635227"/>
            <a:ext cx="11607800" cy="457201"/>
          </a:xfrm>
          <a:prstGeom prst="rect">
            <a:avLst/>
          </a:prstGeom>
        </p:spPr>
        <p:txBody>
          <a:bodyPr/>
          <a:lstStyle/>
          <a:p>
            <a:r>
              <a:t>Date or other additional information</a:t>
            </a:r>
          </a:p>
        </p:txBody>
      </p:sp>
      <p:sp>
        <p:nvSpPr>
          <p:cNvPr id="9" name="Presentation Subtitle Here"/>
          <p:cNvSpPr txBox="1">
            <a:spLocks noGrp="1"/>
          </p:cNvSpPr>
          <p:nvPr>
            <p:ph type="body" sz="quarter" idx="1"/>
          </p:nvPr>
        </p:nvSpPr>
        <p:spPr>
          <a:xfrm>
            <a:off x="698500" y="5737859"/>
            <a:ext cx="11607800" cy="1447801"/>
          </a:xfrm>
          <a:prstGeom prst="rect">
            <a:avLst/>
          </a:prstGeom>
        </p:spPr>
        <p:txBody>
          <a:bodyPr/>
          <a:lstStyle>
            <a:lvl1pPr>
              <a:defRPr b="0">
                <a:solidFill>
                  <a:srgbClr val="2B5F76"/>
                </a:solidFill>
                <a:latin typeface="+mj-lt"/>
              </a:defRPr>
            </a:lvl1pPr>
          </a:lstStyle>
          <a:p>
            <a:r>
              <a:rPr dirty="0"/>
              <a:t>Presentation Subtitle Here</a:t>
            </a:r>
          </a:p>
        </p:txBody>
      </p:sp>
      <p:sp>
        <p:nvSpPr>
          <p:cNvPr id="10" name="Presentation Title Would Go Here"/>
          <p:cNvSpPr txBox="1">
            <a:spLocks noGrp="1"/>
          </p:cNvSpPr>
          <p:nvPr>
            <p:ph type="title"/>
          </p:nvPr>
        </p:nvSpPr>
        <p:spPr>
          <a:xfrm>
            <a:off x="698500" y="3133929"/>
            <a:ext cx="6872385" cy="2657271"/>
          </a:xfrm>
          <a:prstGeom prst="rect">
            <a:avLst/>
          </a:prstGeom>
        </p:spPr>
        <p:txBody>
          <a:bodyPr>
            <a:normAutofit/>
          </a:bodyPr>
          <a:lstStyle>
            <a:lvl1pPr>
              <a:defRPr sz="5400" b="1">
                <a:solidFill>
                  <a:srgbClr val="2B5F76"/>
                </a:solidFill>
              </a:defRPr>
            </a:lvl1pPr>
          </a:lstStyle>
          <a:p>
            <a:r>
              <a:rPr dirty="0"/>
              <a:t>Presentation Title Would Go Here</a:t>
            </a:r>
          </a:p>
        </p:txBody>
      </p:sp>
      <p:pic>
        <p:nvPicPr>
          <p:cNvPr id="11" name="Image" descr="Image"/>
          <p:cNvPicPr>
            <a:picLocks noChangeAspect="1"/>
          </p:cNvPicPr>
          <p:nvPr userDrawn="1"/>
        </p:nvPicPr>
        <p:blipFill>
          <a:blip r:embed="rId3"/>
          <a:stretch>
            <a:fillRect/>
          </a:stretch>
        </p:blipFill>
        <p:spPr>
          <a:xfrm>
            <a:off x="798237" y="475148"/>
            <a:ext cx="3518078" cy="2463179"/>
          </a:xfrm>
          <a:prstGeom prst="rect">
            <a:avLst/>
          </a:prstGeom>
          <a:ln w="3175">
            <a:miter lim="400000"/>
          </a:ln>
        </p:spPr>
      </p:pic>
    </p:spTree>
    <p:extLst>
      <p:ext uri="{BB962C8B-B14F-4D97-AF65-F5344CB8AC3E}">
        <p14:creationId xmlns:p14="http://schemas.microsoft.com/office/powerpoint/2010/main" val="263521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9163050" y="0"/>
            <a:ext cx="3028950" cy="6858000"/>
          </a:xfrm>
          <a:prstGeom prst="rect">
            <a:avLst/>
          </a:prstGeom>
          <a:solidFill>
            <a:srgbClr val="2B5F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5786" r="59369"/>
          <a:stretch/>
        </p:blipFill>
        <p:spPr>
          <a:xfrm>
            <a:off x="9163050" y="0"/>
            <a:ext cx="3028950" cy="6858000"/>
          </a:xfrm>
          <a:prstGeom prst="rect">
            <a:avLst/>
          </a:prstGeom>
        </p:spPr>
      </p:pic>
      <p:sp>
        <p:nvSpPr>
          <p:cNvPr id="10" name="Presentation Title Would Go Here"/>
          <p:cNvSpPr txBox="1">
            <a:spLocks noGrp="1"/>
          </p:cNvSpPr>
          <p:nvPr>
            <p:ph type="title" hasCustomPrompt="1"/>
          </p:nvPr>
        </p:nvSpPr>
        <p:spPr>
          <a:xfrm>
            <a:off x="618988" y="191947"/>
            <a:ext cx="6872385" cy="960197"/>
          </a:xfrm>
          <a:prstGeom prst="rect">
            <a:avLst/>
          </a:prstGeom>
        </p:spPr>
        <p:txBody>
          <a:bodyPr>
            <a:normAutofit/>
          </a:bodyPr>
          <a:lstStyle>
            <a:lvl1pPr>
              <a:defRPr sz="4400" b="1" i="1" baseline="0">
                <a:solidFill>
                  <a:srgbClr val="2B5F76"/>
                </a:solidFill>
              </a:defRPr>
            </a:lvl1pPr>
          </a:lstStyle>
          <a:p>
            <a:r>
              <a:rPr lang="en-US" dirty="0"/>
              <a:t>Headline Would Go Here</a:t>
            </a:r>
            <a:endParaRPr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6949" y="835120"/>
            <a:ext cx="4163929" cy="72548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8304" y="4496029"/>
            <a:ext cx="1405876" cy="1983210"/>
          </a:xfrm>
          <a:prstGeom prst="rect">
            <a:avLst/>
          </a:prstGeom>
        </p:spPr>
      </p:pic>
      <p:sp>
        <p:nvSpPr>
          <p:cNvPr id="3" name="Text Placeholder 2"/>
          <p:cNvSpPr>
            <a:spLocks noGrp="1"/>
          </p:cNvSpPr>
          <p:nvPr>
            <p:ph type="body" sz="quarter" idx="10"/>
          </p:nvPr>
        </p:nvSpPr>
        <p:spPr>
          <a:xfrm>
            <a:off x="619125" y="1560513"/>
            <a:ext cx="7462838" cy="4918075"/>
          </a:xfrm>
        </p:spPr>
        <p:txBody>
          <a:bodyPr>
            <a:normAutofit/>
          </a:bodyPr>
          <a:lstStyle>
            <a:lvl1pPr>
              <a:defRPr sz="1800">
                <a:solidFill>
                  <a:srgbClr val="2B5F76"/>
                </a:solidFill>
                <a:latin typeface="Lato" panose="020F0502020204030203" pitchFamily="34" charset="0"/>
              </a:defRPr>
            </a:lvl1pPr>
            <a:lvl2pPr>
              <a:defRPr sz="1800">
                <a:solidFill>
                  <a:srgbClr val="2B5F76"/>
                </a:solidFill>
                <a:latin typeface="Lato" panose="020F0502020204030203" pitchFamily="34" charset="0"/>
              </a:defRPr>
            </a:lvl2pPr>
            <a:lvl3pPr>
              <a:defRPr sz="1800">
                <a:solidFill>
                  <a:srgbClr val="2B5F76"/>
                </a:solidFill>
                <a:latin typeface="Lato" panose="020F0502020204030203" pitchFamily="34" charset="0"/>
              </a:defRPr>
            </a:lvl3pPr>
            <a:lvl4pPr>
              <a:defRPr sz="1800">
                <a:solidFill>
                  <a:srgbClr val="2B5F76"/>
                </a:solidFill>
                <a:latin typeface="Lato" panose="020F0502020204030203" pitchFamily="34" charset="0"/>
              </a:defRPr>
            </a:lvl4pPr>
            <a:lvl5pPr>
              <a:defRPr sz="1800">
                <a:solidFill>
                  <a:srgbClr val="2B5F76"/>
                </a:solidFill>
                <a:latin typeface="Lato" panose="020F050202020403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468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9163050" y="0"/>
            <a:ext cx="3028950" cy="6858000"/>
          </a:xfrm>
          <a:prstGeom prst="rect">
            <a:avLst/>
          </a:prstGeom>
          <a:solidFill>
            <a:srgbClr val="2B5F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5786" r="59369"/>
          <a:stretch/>
        </p:blipFill>
        <p:spPr>
          <a:xfrm>
            <a:off x="9163050" y="0"/>
            <a:ext cx="3028950" cy="6858000"/>
          </a:xfrm>
          <a:prstGeom prst="rect">
            <a:avLst/>
          </a:prstGeom>
        </p:spPr>
      </p:pic>
      <p:sp>
        <p:nvSpPr>
          <p:cNvPr id="10" name="Presentation Title Would Go Here"/>
          <p:cNvSpPr txBox="1">
            <a:spLocks noGrp="1"/>
          </p:cNvSpPr>
          <p:nvPr>
            <p:ph type="title" hasCustomPrompt="1"/>
          </p:nvPr>
        </p:nvSpPr>
        <p:spPr>
          <a:xfrm>
            <a:off x="618988" y="191947"/>
            <a:ext cx="6872385" cy="960197"/>
          </a:xfrm>
          <a:prstGeom prst="rect">
            <a:avLst/>
          </a:prstGeom>
        </p:spPr>
        <p:txBody>
          <a:bodyPr>
            <a:normAutofit/>
          </a:bodyPr>
          <a:lstStyle>
            <a:lvl1pPr>
              <a:defRPr sz="4400" b="1" i="1" baseline="0">
                <a:solidFill>
                  <a:srgbClr val="2B5F76"/>
                </a:solidFill>
              </a:defRPr>
            </a:lvl1pPr>
          </a:lstStyle>
          <a:p>
            <a:r>
              <a:rPr lang="en-US" dirty="0"/>
              <a:t>Agenda</a:t>
            </a:r>
            <a:endParaRPr dirty="0"/>
          </a:p>
        </p:txBody>
      </p:sp>
      <p:sp>
        <p:nvSpPr>
          <p:cNvPr id="11" name="Content Placeholder 3"/>
          <p:cNvSpPr>
            <a:spLocks noGrp="1"/>
          </p:cNvSpPr>
          <p:nvPr>
            <p:ph sz="half" idx="2" hasCustomPrompt="1"/>
          </p:nvPr>
        </p:nvSpPr>
        <p:spPr>
          <a:xfrm>
            <a:off x="618988" y="1586706"/>
            <a:ext cx="6495044" cy="5271294"/>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rgbClr val="2B5F76"/>
                </a:solidFill>
                <a:latin typeface="+mj-lt"/>
              </a:defRPr>
            </a:lvl1pPr>
            <a:lvl2pPr marL="457200" indent="0">
              <a:buNone/>
              <a:defRPr baseline="0">
                <a:solidFill>
                  <a:srgbClr val="2B5F76"/>
                </a:solidFill>
                <a:latin typeface="+mj-lt"/>
              </a:defRPr>
            </a:lvl2pPr>
            <a:lvl3pPr>
              <a:defRPr>
                <a:solidFill>
                  <a:srgbClr val="2B5F76"/>
                </a:solidFill>
                <a:latin typeface="+mj-lt"/>
              </a:defRPr>
            </a:lvl3pPr>
            <a:lvl4pPr>
              <a:defRPr>
                <a:solidFill>
                  <a:srgbClr val="2B5F76"/>
                </a:solidFill>
                <a:latin typeface="+mj-lt"/>
              </a:defRPr>
            </a:lvl4pPr>
            <a:lvl5pPr>
              <a:defRPr>
                <a:solidFill>
                  <a:srgbClr val="2B5F76"/>
                </a:solidFill>
                <a:latin typeface="+mj-lt"/>
              </a:defRPr>
            </a:lvl5pPr>
          </a:lstStyle>
          <a:p>
            <a:pPr lvl="0"/>
            <a:r>
              <a:rPr lang="en-US" dirty="0"/>
              <a:t>Bulleted List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Bulleted List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Bulleted List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Bulleted List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Bulleted List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Bulleted List</a:t>
            </a:r>
          </a:p>
          <a:p>
            <a:pPr lvl="0"/>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6949" y="835120"/>
            <a:ext cx="4163929" cy="72548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8304" y="4496029"/>
            <a:ext cx="1405876" cy="1983210"/>
          </a:xfrm>
          <a:prstGeom prst="rect">
            <a:avLst/>
          </a:prstGeom>
        </p:spPr>
      </p:pic>
    </p:spTree>
    <p:extLst>
      <p:ext uri="{BB962C8B-B14F-4D97-AF65-F5344CB8AC3E}">
        <p14:creationId xmlns:p14="http://schemas.microsoft.com/office/powerpoint/2010/main" val="3738728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i="1">
                <a:solidFill>
                  <a:srgbClr val="2B5F76"/>
                </a:solidFill>
                <a:latin typeface="+mj-lt"/>
              </a:defRPr>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5382951"/>
            <a:ext cx="901067" cy="131064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14035" y="1139920"/>
            <a:ext cx="4163929" cy="725487"/>
          </a:xfrm>
          <a:prstGeom prst="rect">
            <a:avLst/>
          </a:prstGeom>
        </p:spPr>
      </p:pic>
      <p:sp>
        <p:nvSpPr>
          <p:cNvPr id="10" name="Text Placeholder 9"/>
          <p:cNvSpPr>
            <a:spLocks noGrp="1"/>
          </p:cNvSpPr>
          <p:nvPr>
            <p:ph type="body" sz="quarter" idx="10"/>
          </p:nvPr>
        </p:nvSpPr>
        <p:spPr>
          <a:xfrm>
            <a:off x="838200" y="2041525"/>
            <a:ext cx="10515600" cy="4303713"/>
          </a:xfrm>
        </p:spPr>
        <p:txBody>
          <a:bodyPr>
            <a:normAutofit/>
          </a:bodyPr>
          <a:lstStyle>
            <a:lvl1pPr>
              <a:defRPr sz="1800">
                <a:solidFill>
                  <a:srgbClr val="2B5F76"/>
                </a:solidFill>
                <a:latin typeface="+mj-lt"/>
              </a:defRPr>
            </a:lvl1pPr>
            <a:lvl2pPr>
              <a:defRPr sz="1800">
                <a:solidFill>
                  <a:srgbClr val="2B5F76"/>
                </a:solidFill>
                <a:latin typeface="+mj-lt"/>
              </a:defRPr>
            </a:lvl2pPr>
            <a:lvl3pPr>
              <a:defRPr sz="1800">
                <a:solidFill>
                  <a:srgbClr val="2B5F76"/>
                </a:solidFill>
                <a:latin typeface="+mj-lt"/>
              </a:defRPr>
            </a:lvl3pPr>
            <a:lvl4pPr>
              <a:defRPr sz="1800">
                <a:solidFill>
                  <a:srgbClr val="2B5F76"/>
                </a:solidFill>
                <a:latin typeface="+mj-lt"/>
              </a:defRPr>
            </a:lvl4pPr>
            <a:lvl5pPr>
              <a:defRPr sz="1800">
                <a:solidFill>
                  <a:srgbClr val="2B5F76"/>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6052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Presentation Title Would Go Here"/>
          <p:cNvSpPr txBox="1">
            <a:spLocks noGrp="1"/>
          </p:cNvSpPr>
          <p:nvPr>
            <p:ph type="title" hasCustomPrompt="1"/>
          </p:nvPr>
        </p:nvSpPr>
        <p:spPr>
          <a:xfrm>
            <a:off x="618988" y="191947"/>
            <a:ext cx="6872385" cy="960197"/>
          </a:xfrm>
          <a:prstGeom prst="rect">
            <a:avLst/>
          </a:prstGeom>
        </p:spPr>
        <p:txBody>
          <a:bodyPr>
            <a:normAutofit/>
          </a:bodyPr>
          <a:lstStyle>
            <a:lvl1pPr>
              <a:defRPr sz="4400" b="1" i="1" baseline="0">
                <a:solidFill>
                  <a:srgbClr val="2B5F76"/>
                </a:solidFill>
              </a:defRPr>
            </a:lvl1pPr>
          </a:lstStyle>
          <a:p>
            <a:r>
              <a:rPr lang="en-US" dirty="0"/>
              <a:t>Headline</a:t>
            </a:r>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949" y="835120"/>
            <a:ext cx="4163929" cy="725487"/>
          </a:xfrm>
          <a:prstGeom prst="rect">
            <a:avLst/>
          </a:prstGeom>
        </p:spPr>
      </p:pic>
      <p:pic>
        <p:nvPicPr>
          <p:cNvPr id="12" name="Image" descr="Image"/>
          <p:cNvPicPr>
            <a:picLocks noChangeAspect="1"/>
          </p:cNvPicPr>
          <p:nvPr userDrawn="1"/>
        </p:nvPicPr>
        <p:blipFill>
          <a:blip r:embed="rId3"/>
          <a:srcRect l="9548" r="46006"/>
          <a:stretch>
            <a:fillRect/>
          </a:stretch>
        </p:blipFill>
        <p:spPr>
          <a:xfrm>
            <a:off x="7620861" y="1293"/>
            <a:ext cx="4571139" cy="6856708"/>
          </a:xfrm>
          <a:prstGeom prst="rect">
            <a:avLst/>
          </a:prstGeom>
        </p:spPr>
      </p:pic>
      <p:sp>
        <p:nvSpPr>
          <p:cNvPr id="5" name="Text Placeholder 4"/>
          <p:cNvSpPr>
            <a:spLocks noGrp="1"/>
          </p:cNvSpPr>
          <p:nvPr>
            <p:ph type="body" sz="quarter" idx="10"/>
          </p:nvPr>
        </p:nvSpPr>
        <p:spPr>
          <a:xfrm>
            <a:off x="619125" y="1560513"/>
            <a:ext cx="6353175" cy="4862512"/>
          </a:xfrm>
        </p:spPr>
        <p:txBody>
          <a:bodyPr>
            <a:normAutofit/>
          </a:bodyPr>
          <a:lstStyle>
            <a:lvl1pPr>
              <a:defRPr sz="1800">
                <a:solidFill>
                  <a:srgbClr val="2B5F76"/>
                </a:solidFill>
                <a:latin typeface="Lato" panose="020F0502020204030203" pitchFamily="34" charset="0"/>
              </a:defRPr>
            </a:lvl1pPr>
            <a:lvl2pPr>
              <a:defRPr sz="1800">
                <a:solidFill>
                  <a:srgbClr val="2B5F76"/>
                </a:solidFill>
                <a:latin typeface="Lato" panose="020F0502020204030203" pitchFamily="34" charset="0"/>
              </a:defRPr>
            </a:lvl2pPr>
            <a:lvl3pPr>
              <a:defRPr sz="1800">
                <a:solidFill>
                  <a:srgbClr val="2B5F76"/>
                </a:solidFill>
                <a:latin typeface="Lato" panose="020F0502020204030203" pitchFamily="34" charset="0"/>
              </a:defRPr>
            </a:lvl3pPr>
            <a:lvl4pPr>
              <a:defRPr sz="1800">
                <a:solidFill>
                  <a:srgbClr val="2B5F76"/>
                </a:solidFill>
                <a:latin typeface="Lato" panose="020F0502020204030203" pitchFamily="34" charset="0"/>
              </a:defRPr>
            </a:lvl4pPr>
            <a:lvl5pPr>
              <a:defRPr sz="1800">
                <a:solidFill>
                  <a:srgbClr val="2B5F76"/>
                </a:solidFill>
                <a:latin typeface="Lato" panose="020F050202020403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0880436" y="5218545"/>
            <a:ext cx="1228437" cy="1639456"/>
          </a:xfrm>
          <a:prstGeom prst="rect">
            <a:avLst/>
          </a:prstGeom>
          <a:solidFill>
            <a:schemeClr val="bg1"/>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25200" y="5382951"/>
            <a:ext cx="901067" cy="1310643"/>
          </a:xfrm>
          <a:prstGeom prst="rect">
            <a:avLst/>
          </a:prstGeom>
        </p:spPr>
      </p:pic>
    </p:spTree>
    <p:extLst>
      <p:ext uri="{BB962C8B-B14F-4D97-AF65-F5344CB8AC3E}">
        <p14:creationId xmlns:p14="http://schemas.microsoft.com/office/powerpoint/2010/main" val="54924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Date or other additional information"/>
          <p:cNvSpPr txBox="1">
            <a:spLocks noGrp="1"/>
          </p:cNvSpPr>
          <p:nvPr>
            <p:ph type="body" idx="22"/>
          </p:nvPr>
        </p:nvSpPr>
        <p:spPr>
          <a:xfrm>
            <a:off x="698500" y="8635227"/>
            <a:ext cx="11607800" cy="457201"/>
          </a:xfrm>
          <a:prstGeom prst="rect">
            <a:avLst/>
          </a:prstGeom>
        </p:spPr>
        <p:txBody>
          <a:bodyPr/>
          <a:lstStyle/>
          <a:p>
            <a:r>
              <a:t>Date or other additional information</a:t>
            </a:r>
          </a:p>
        </p:txBody>
      </p:sp>
      <p:sp>
        <p:nvSpPr>
          <p:cNvPr id="2" name="Rectangle 1"/>
          <p:cNvSpPr/>
          <p:nvPr userDrawn="1"/>
        </p:nvSpPr>
        <p:spPr>
          <a:xfrm>
            <a:off x="0" y="5737859"/>
            <a:ext cx="12192000" cy="1120141"/>
          </a:xfrm>
          <a:prstGeom prst="rect">
            <a:avLst/>
          </a:prstGeom>
          <a:solidFill>
            <a:srgbClr val="2B5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524" y="5889935"/>
            <a:ext cx="1165697" cy="815988"/>
          </a:xfrm>
          <a:prstGeom prst="rect">
            <a:avLst/>
          </a:prstGeom>
        </p:spPr>
      </p:pic>
      <p:cxnSp>
        <p:nvCxnSpPr>
          <p:cNvPr id="5" name="Straight Connector 4"/>
          <p:cNvCxnSpPr/>
          <p:nvPr userDrawn="1"/>
        </p:nvCxnSpPr>
        <p:spPr>
          <a:xfrm>
            <a:off x="0" y="5737859"/>
            <a:ext cx="12192000" cy="0"/>
          </a:xfrm>
          <a:prstGeom prst="line">
            <a:avLst/>
          </a:prstGeom>
          <a:ln w="57150">
            <a:solidFill>
              <a:srgbClr val="A0B0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048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A838A-2038-4BE9-A046-CE5D2AE8AEA9}" type="datetimeFigureOut">
              <a:rPr lang="en-US" smtClean="0"/>
              <a:t>12/18/2024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40251-9653-4B2C-ADD0-E2531C120CC2}" type="slidenum">
              <a:rPr lang="en-US" smtClean="0"/>
              <a:t>‹#›</a:t>
            </a:fld>
            <a:endParaRPr lang="en-US" dirty="0"/>
          </a:p>
        </p:txBody>
      </p:sp>
    </p:spTree>
    <p:extLst>
      <p:ext uri="{BB962C8B-B14F-4D97-AF65-F5344CB8AC3E}">
        <p14:creationId xmlns:p14="http://schemas.microsoft.com/office/powerpoint/2010/main" val="362415354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60" r:id="rId4"/>
    <p:sldLayoutId id="2147483662" r:id="rId5"/>
    <p:sldLayoutId id="2147483661" r:id="rId6"/>
    <p:sldLayoutId id="214748366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4988" y="3623491"/>
            <a:ext cx="9144000" cy="2387600"/>
          </a:xfrm>
        </p:spPr>
        <p:txBody>
          <a:bodyPr>
            <a:normAutofit fontScale="90000"/>
          </a:bodyPr>
          <a:lstStyle/>
          <a:p>
            <a:r>
              <a:rPr lang="en-US" dirty="0" smtClean="0"/>
              <a:t>Cabela’s/Bass Pro Shops </a:t>
            </a:r>
            <a:br>
              <a:rPr lang="en-US" dirty="0" smtClean="0"/>
            </a:br>
            <a:r>
              <a:rPr lang="en-US" dirty="0" smtClean="0"/>
              <a:t>Sign Variance </a:t>
            </a:r>
            <a:br>
              <a:rPr lang="en-US" dirty="0" smtClean="0"/>
            </a:br>
            <a:r>
              <a:rPr lang="en-US" sz="4000" dirty="0" smtClean="0"/>
              <a:t>(SVAR 24-0001)</a:t>
            </a:r>
            <a:r>
              <a:rPr lang="en-US" dirty="0"/>
              <a:t/>
            </a:r>
            <a:br>
              <a:rPr lang="en-US" dirty="0"/>
            </a:br>
            <a:endParaRPr lang="en-US" dirty="0"/>
          </a:p>
        </p:txBody>
      </p:sp>
      <p:sp>
        <p:nvSpPr>
          <p:cNvPr id="5" name="Subtitle 2"/>
          <p:cNvSpPr txBox="1">
            <a:spLocks/>
          </p:cNvSpPr>
          <p:nvPr/>
        </p:nvSpPr>
        <p:spPr>
          <a:xfrm>
            <a:off x="1354988" y="6176948"/>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1"/>
                </a:solidFill>
              </a:rPr>
              <a:t>December 18, 2024</a:t>
            </a:r>
            <a:endParaRPr lang="en-US" sz="2000" dirty="0">
              <a:solidFill>
                <a:schemeClr val="bg1"/>
              </a:solidFill>
            </a:endParaRPr>
          </a:p>
        </p:txBody>
      </p:sp>
    </p:spTree>
    <p:extLst>
      <p:ext uri="{BB962C8B-B14F-4D97-AF65-F5344CB8AC3E}">
        <p14:creationId xmlns:p14="http://schemas.microsoft.com/office/powerpoint/2010/main" val="744671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56" y="145451"/>
            <a:ext cx="8679051" cy="960197"/>
          </a:xfrm>
        </p:spPr>
        <p:txBody>
          <a:bodyPr>
            <a:normAutofit/>
          </a:bodyPr>
          <a:lstStyle/>
          <a:p>
            <a:r>
              <a:rPr lang="en-US" sz="2000" dirty="0" smtClean="0"/>
              <a:t>(ii) </a:t>
            </a:r>
            <a:r>
              <a:rPr lang="en-US" sz="2000" dirty="0"/>
              <a:t>The hardship does not result from actions of the applicant, owner or previous owner, or from personal circumstances, or from the financial situation of the applicant or owner or the company, or from regional economic conditions; </a:t>
            </a:r>
          </a:p>
        </p:txBody>
      </p:sp>
      <p:sp>
        <p:nvSpPr>
          <p:cNvPr id="3" name="Content Placeholder 2"/>
          <p:cNvSpPr>
            <a:spLocks noGrp="1"/>
          </p:cNvSpPr>
          <p:nvPr>
            <p:ph sz="half" idx="2"/>
          </p:nvPr>
        </p:nvSpPr>
        <p:spPr>
          <a:xfrm>
            <a:off x="618987" y="1547446"/>
            <a:ext cx="8463019" cy="4961842"/>
          </a:xfrm>
        </p:spPr>
        <p:txBody>
          <a:bodyPr>
            <a:normAutofit lnSpcReduction="10000"/>
          </a:bodyPr>
          <a:lstStyle/>
          <a:p>
            <a:pPr marL="0" indent="0">
              <a:buNone/>
            </a:pPr>
            <a:r>
              <a:rPr lang="en-US" sz="2400" dirty="0"/>
              <a:t>The applicant’s narrative described;</a:t>
            </a:r>
          </a:p>
          <a:p>
            <a:r>
              <a:rPr lang="en-US" sz="2400" dirty="0"/>
              <a:t> The hardship is not a result of action by the applicant, owner or previous owner. The applicant stated the described hardships are also not a result of the financial situation of the applicant, owner, or company or from the regional economic conditions. </a:t>
            </a:r>
          </a:p>
          <a:p>
            <a:r>
              <a:rPr lang="en-US" sz="2400" dirty="0"/>
              <a:t>The Nyberg Rivers shopping mall was reviewed under Architectural Review 13-07 via the Architectural Review Board. The site was previously developed prior to Cabela’s/Bass Pro Shops taking interest in the site and the location of the Cabela’s/Bass Pro Shops retailer.</a:t>
            </a:r>
          </a:p>
          <a:p>
            <a:r>
              <a:rPr lang="en-US" sz="2400" dirty="0"/>
              <a:t>The road locations and thus the bifurcation of the site were due to the Tualatin Transportation System Plan and are out of the control of the applicant team. </a:t>
            </a:r>
          </a:p>
          <a:p>
            <a:pPr marL="0" indent="0">
              <a:buNone/>
            </a:pPr>
            <a:endParaRPr lang="en-US" dirty="0"/>
          </a:p>
        </p:txBody>
      </p:sp>
    </p:spTree>
    <p:extLst>
      <p:ext uri="{BB962C8B-B14F-4D97-AF65-F5344CB8AC3E}">
        <p14:creationId xmlns:p14="http://schemas.microsoft.com/office/powerpoint/2010/main" val="4028065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88" y="104024"/>
            <a:ext cx="8076604" cy="960197"/>
          </a:xfrm>
        </p:spPr>
        <p:txBody>
          <a:bodyPr>
            <a:normAutofit/>
          </a:bodyPr>
          <a:lstStyle/>
          <a:p>
            <a:r>
              <a:rPr lang="en-US" sz="2800" dirty="0"/>
              <a:t>(iii) The variance is the minimum remedy necessary to eliminate the hardship;</a:t>
            </a:r>
          </a:p>
        </p:txBody>
      </p:sp>
      <p:sp>
        <p:nvSpPr>
          <p:cNvPr id="3" name="Content Placeholder 2"/>
          <p:cNvSpPr>
            <a:spLocks noGrp="1"/>
          </p:cNvSpPr>
          <p:nvPr>
            <p:ph sz="half" idx="2"/>
          </p:nvPr>
        </p:nvSpPr>
        <p:spPr>
          <a:xfrm>
            <a:off x="618987" y="1547446"/>
            <a:ext cx="8322789" cy="5310554"/>
          </a:xfrm>
        </p:spPr>
        <p:txBody>
          <a:bodyPr>
            <a:normAutofit/>
          </a:bodyPr>
          <a:lstStyle/>
          <a:p>
            <a:pPr marL="0" indent="0">
              <a:buNone/>
            </a:pPr>
            <a:r>
              <a:rPr lang="en-US" sz="2800" dirty="0"/>
              <a:t>The applicant’s narrative described;</a:t>
            </a:r>
          </a:p>
          <a:p>
            <a:r>
              <a:rPr lang="en-US" sz="2800" dirty="0"/>
              <a:t> The requested variances are the minimum remedy necessary to maintain adequate visibility for the business.</a:t>
            </a:r>
          </a:p>
          <a:p>
            <a:pPr lvl="1"/>
            <a:r>
              <a:rPr lang="en-US" sz="2800" dirty="0"/>
              <a:t>The minimum remedy to integrate the proposed signs with the architectural scale of the façade without creating sign clutter.</a:t>
            </a:r>
          </a:p>
          <a:p>
            <a:pPr lvl="1"/>
            <a:r>
              <a:rPr lang="en-US" sz="2800" dirty="0"/>
              <a:t>The proposed signage would be integrated into the entry way sign so that it would appear expected and familiar rather than out of place or out of scale. </a:t>
            </a:r>
          </a:p>
          <a:p>
            <a:pPr marL="0" indent="0">
              <a:buNone/>
            </a:pPr>
            <a:endParaRPr lang="en-US" dirty="0"/>
          </a:p>
        </p:txBody>
      </p:sp>
    </p:spTree>
    <p:extLst>
      <p:ext uri="{BB962C8B-B14F-4D97-AF65-F5344CB8AC3E}">
        <p14:creationId xmlns:p14="http://schemas.microsoft.com/office/powerpoint/2010/main" val="1143752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87" y="104024"/>
            <a:ext cx="8679995" cy="960197"/>
          </a:xfrm>
        </p:spPr>
        <p:txBody>
          <a:bodyPr>
            <a:noAutofit/>
          </a:bodyPr>
          <a:lstStyle/>
          <a:p>
            <a:r>
              <a:rPr lang="en-US" sz="1800" dirty="0"/>
              <a:t>(iv) The variance is necessary for the preservation of a property right of the owner substantially the same as is possessed by owners of other property in the same zone however, nonconforming or illegal signs on the subject property or on nearby properties does not constitute justification to support a variance request;</a:t>
            </a:r>
          </a:p>
        </p:txBody>
      </p:sp>
      <p:sp>
        <p:nvSpPr>
          <p:cNvPr id="3" name="Content Placeholder 2"/>
          <p:cNvSpPr>
            <a:spLocks noGrp="1"/>
          </p:cNvSpPr>
          <p:nvPr>
            <p:ph sz="half" idx="2"/>
          </p:nvPr>
        </p:nvSpPr>
        <p:spPr>
          <a:xfrm>
            <a:off x="618987" y="1547446"/>
            <a:ext cx="8322789" cy="5310554"/>
          </a:xfrm>
        </p:spPr>
        <p:txBody>
          <a:bodyPr>
            <a:normAutofit/>
          </a:bodyPr>
          <a:lstStyle/>
          <a:p>
            <a:pPr marL="0" indent="0">
              <a:buNone/>
            </a:pPr>
            <a:r>
              <a:rPr lang="en-US" sz="2800" dirty="0"/>
              <a:t>The applicant’s narrative described;</a:t>
            </a:r>
          </a:p>
          <a:p>
            <a:r>
              <a:rPr lang="en-US" sz="2800" dirty="0"/>
              <a:t>The requested variances for the intended signage size would preserve the property rights of Cabela’s/Bass Pro Shops to have visual access to their signage.</a:t>
            </a:r>
          </a:p>
          <a:p>
            <a:r>
              <a:rPr lang="en-US" sz="2800" dirty="0"/>
              <a:t>The proposed size of the signage would be just as legible as the signage of the other tenants in the shopping center who are sited closer to the arterial streets in comparison to the Cabela’s/Bass Pro Shops location. </a:t>
            </a:r>
          </a:p>
          <a:p>
            <a:pPr marL="0" indent="0">
              <a:buNone/>
            </a:pPr>
            <a:endParaRPr lang="en-US" dirty="0"/>
          </a:p>
        </p:txBody>
      </p:sp>
    </p:spTree>
    <p:extLst>
      <p:ext uri="{BB962C8B-B14F-4D97-AF65-F5344CB8AC3E}">
        <p14:creationId xmlns:p14="http://schemas.microsoft.com/office/powerpoint/2010/main" val="83819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87" y="104024"/>
            <a:ext cx="8679995" cy="960197"/>
          </a:xfrm>
        </p:spPr>
        <p:txBody>
          <a:bodyPr>
            <a:noAutofit/>
          </a:bodyPr>
          <a:lstStyle/>
          <a:p>
            <a:r>
              <a:rPr lang="en-US" sz="2400" dirty="0"/>
              <a:t>(v) The variance must not be detrimental to the general public health, safety and welfare, and not be injurious to properties or improvements in the vicinity</a:t>
            </a:r>
          </a:p>
        </p:txBody>
      </p:sp>
      <p:sp>
        <p:nvSpPr>
          <p:cNvPr id="3" name="Content Placeholder 2"/>
          <p:cNvSpPr>
            <a:spLocks noGrp="1"/>
          </p:cNvSpPr>
          <p:nvPr>
            <p:ph sz="half" idx="2"/>
          </p:nvPr>
        </p:nvSpPr>
        <p:spPr>
          <a:xfrm>
            <a:off x="618987" y="1547446"/>
            <a:ext cx="8322789" cy="5310554"/>
          </a:xfrm>
        </p:spPr>
        <p:txBody>
          <a:bodyPr>
            <a:normAutofit/>
          </a:bodyPr>
          <a:lstStyle/>
          <a:p>
            <a:pPr marL="0" indent="0">
              <a:buNone/>
            </a:pPr>
            <a:r>
              <a:rPr lang="en-US" sz="2400" dirty="0"/>
              <a:t>The applicant’s narrative described;</a:t>
            </a:r>
          </a:p>
          <a:p>
            <a:r>
              <a:rPr lang="en-US" sz="2400" dirty="0"/>
              <a:t>The sign variance would equalize visible access to the onsite business identities of the Nyberg Rivers shopping mall.</a:t>
            </a:r>
          </a:p>
          <a:p>
            <a:r>
              <a:rPr lang="en-US" sz="2400" dirty="0"/>
              <a:t>Would allow Cabela’s/Bass Pro Shops signage to be appropriately adjusted in relation to the site location and size of the façade’s architectural features and unique design.</a:t>
            </a:r>
          </a:p>
          <a:p>
            <a:r>
              <a:rPr lang="en-US" sz="2400" dirty="0"/>
              <a:t>Cabela’s/Bass Pro Shops retailer provides a large draw of business, and acts as an anchor to the Nyberg Rivers shopping mall. The applicant concluded that other tenants in the shopping center would also benefit from the increased visibility of the Cabela’s/Bass Pro Shops sign variance.</a:t>
            </a:r>
          </a:p>
          <a:p>
            <a:pPr marL="0" indent="0">
              <a:buNone/>
            </a:pPr>
            <a:endParaRPr lang="en-US" dirty="0"/>
          </a:p>
        </p:txBody>
      </p:sp>
    </p:spTree>
    <p:extLst>
      <p:ext uri="{BB962C8B-B14F-4D97-AF65-F5344CB8AC3E}">
        <p14:creationId xmlns:p14="http://schemas.microsoft.com/office/powerpoint/2010/main" val="140517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87" y="104024"/>
            <a:ext cx="8679995" cy="960197"/>
          </a:xfrm>
        </p:spPr>
        <p:txBody>
          <a:bodyPr>
            <a:noAutofit/>
          </a:bodyPr>
          <a:lstStyle/>
          <a:p>
            <a:r>
              <a:rPr lang="en-US" sz="2400" dirty="0"/>
              <a:t>(</a:t>
            </a:r>
            <a:r>
              <a:rPr lang="en-US" sz="2400" dirty="0" smtClean="0"/>
              <a:t>vi) </a:t>
            </a:r>
            <a:r>
              <a:rPr lang="en-US" sz="2400" dirty="0"/>
              <a:t>The </a:t>
            </a:r>
            <a:r>
              <a:rPr lang="en-US" sz="2400" dirty="0" smtClean="0"/>
              <a:t>variance must not be detrimental to any applicable Comprehensive Plan goals and policies. </a:t>
            </a:r>
            <a:endParaRPr lang="en-US" sz="2400" dirty="0"/>
          </a:p>
        </p:txBody>
      </p:sp>
      <p:sp>
        <p:nvSpPr>
          <p:cNvPr id="3" name="Content Placeholder 2"/>
          <p:cNvSpPr>
            <a:spLocks noGrp="1"/>
          </p:cNvSpPr>
          <p:nvPr>
            <p:ph sz="half" idx="2"/>
          </p:nvPr>
        </p:nvSpPr>
        <p:spPr>
          <a:xfrm>
            <a:off x="618987" y="1547446"/>
            <a:ext cx="8322789" cy="5310554"/>
          </a:xfrm>
        </p:spPr>
        <p:txBody>
          <a:bodyPr>
            <a:normAutofit/>
          </a:bodyPr>
          <a:lstStyle/>
          <a:p>
            <a:pPr marL="0" indent="0">
              <a:buNone/>
            </a:pPr>
            <a:r>
              <a:rPr lang="en-US" sz="2400" dirty="0"/>
              <a:t>The applicant’s narrative described dated goals and policies of the Comprehensive Plan;</a:t>
            </a:r>
          </a:p>
          <a:p>
            <a:r>
              <a:rPr lang="en-US" sz="2400" dirty="0"/>
              <a:t>Referenced enhancing the quality of streetscapes, architecture, landscaping, and urban character. </a:t>
            </a:r>
          </a:p>
          <a:p>
            <a:pPr lvl="1"/>
            <a:r>
              <a:rPr lang="en-US" dirty="0"/>
              <a:t>Nyberg Rivers shopping center was reviewed through the ARB which resulted in high quality architectural features, </a:t>
            </a:r>
            <a:r>
              <a:rPr lang="en-US" dirty="0" smtClean="0"/>
              <a:t>and streetscapes</a:t>
            </a:r>
            <a:r>
              <a:rPr lang="en-US" dirty="0"/>
              <a:t>, and met the Tualatin Development Code approval criteria at the time of decision which protected and enhanced the urban character of Tualatin.</a:t>
            </a:r>
          </a:p>
          <a:p>
            <a:pPr lvl="1"/>
            <a:r>
              <a:rPr lang="en-US" dirty="0"/>
              <a:t>The proposed signage would be well integrated into the façade of the approved building and is part of the quality architecture and streetscape that was approved under the master plan in further support of the design objectives.</a:t>
            </a:r>
          </a:p>
          <a:p>
            <a:pPr marL="0" indent="0">
              <a:buNone/>
            </a:pPr>
            <a:endParaRPr lang="en-US" dirty="0"/>
          </a:p>
        </p:txBody>
      </p:sp>
    </p:spTree>
    <p:extLst>
      <p:ext uri="{BB962C8B-B14F-4D97-AF65-F5344CB8AC3E}">
        <p14:creationId xmlns:p14="http://schemas.microsoft.com/office/powerpoint/2010/main" val="616895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87" y="104024"/>
            <a:ext cx="8679995" cy="960197"/>
          </a:xfrm>
        </p:spPr>
        <p:txBody>
          <a:bodyPr>
            <a:noAutofit/>
          </a:bodyPr>
          <a:lstStyle/>
          <a:p>
            <a:r>
              <a:rPr lang="en-US" sz="2400" dirty="0"/>
              <a:t>(</a:t>
            </a:r>
            <a:r>
              <a:rPr lang="en-US" sz="2400" dirty="0" smtClean="0"/>
              <a:t>vi) </a:t>
            </a:r>
            <a:r>
              <a:rPr lang="en-US" sz="2400" dirty="0"/>
              <a:t>The </a:t>
            </a:r>
            <a:r>
              <a:rPr lang="en-US" sz="2400" dirty="0" smtClean="0"/>
              <a:t>variance must not be detrimental to any applicable Comprehensive Plan goals and policies. </a:t>
            </a:r>
            <a:endParaRPr lang="en-US" sz="2400" dirty="0"/>
          </a:p>
        </p:txBody>
      </p:sp>
      <p:sp>
        <p:nvSpPr>
          <p:cNvPr id="3" name="Content Placeholder 2"/>
          <p:cNvSpPr>
            <a:spLocks noGrp="1"/>
          </p:cNvSpPr>
          <p:nvPr>
            <p:ph sz="half" idx="2"/>
          </p:nvPr>
        </p:nvSpPr>
        <p:spPr>
          <a:xfrm>
            <a:off x="618987" y="1547446"/>
            <a:ext cx="8322789" cy="5310554"/>
          </a:xfrm>
        </p:spPr>
        <p:txBody>
          <a:bodyPr>
            <a:normAutofit/>
          </a:bodyPr>
          <a:lstStyle/>
          <a:p>
            <a:pPr marL="0" indent="0" hangingPunct="0">
              <a:buNone/>
            </a:pPr>
            <a:r>
              <a:rPr lang="en-US" sz="2000" dirty="0"/>
              <a:t>City staff noted the Tualatin Comprehensive Plan goals and policies below as applicable to the deciding body’s decision making. </a:t>
            </a:r>
          </a:p>
          <a:p>
            <a:pPr lvl="0" hangingPunct="0"/>
            <a:r>
              <a:rPr lang="en-US" sz="2000" dirty="0"/>
              <a:t>GOAL 2.3 Balance the right of free speech, business needs, public wayfinding, safety for all modes, and diverse aesthetic interests, through a functional sign regulation program. </a:t>
            </a:r>
          </a:p>
          <a:p>
            <a:pPr lvl="1" hangingPunct="0"/>
            <a:r>
              <a:rPr lang="en-US" sz="2000" dirty="0"/>
              <a:t>POLICY 2.3.1 Protect public health and safety by limiting distracting signs, ensuring that signs do not interfere with multi-modal transportation safety, and ensuring safe construction and installation of signs. </a:t>
            </a:r>
          </a:p>
          <a:p>
            <a:pPr lvl="1" hangingPunct="0"/>
            <a:r>
              <a:rPr lang="en-US" sz="2000" dirty="0"/>
              <a:t>POLICY 2.3.2 Align the range of allowed sign types with the urban design context, such as additional small signs in pedestrian-oriented development areas. </a:t>
            </a:r>
          </a:p>
          <a:p>
            <a:pPr lvl="1" hangingPunct="0"/>
            <a:r>
              <a:rPr lang="en-US" sz="2000" dirty="0"/>
              <a:t>POLICY 2.3.3 Encourage attractive, creative, and unique sign types through the City’s review program. Encourage the improvement and maintenance of non-conforming signs. </a:t>
            </a:r>
          </a:p>
          <a:p>
            <a:pPr marL="0" indent="0">
              <a:buNone/>
            </a:pPr>
            <a:endParaRPr lang="en-US" dirty="0"/>
          </a:p>
        </p:txBody>
      </p:sp>
    </p:spTree>
    <p:extLst>
      <p:ext uri="{BB962C8B-B14F-4D97-AF65-F5344CB8AC3E}">
        <p14:creationId xmlns:p14="http://schemas.microsoft.com/office/powerpoint/2010/main" val="3169745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TPC ACTION </a:t>
            </a:r>
            <a:endParaRPr lang="en-US" dirty="0"/>
          </a:p>
        </p:txBody>
      </p:sp>
      <p:sp>
        <p:nvSpPr>
          <p:cNvPr id="3" name="Text Placeholder 2"/>
          <p:cNvSpPr>
            <a:spLocks noGrp="1"/>
          </p:cNvSpPr>
          <p:nvPr>
            <p:ph type="body" sz="quarter" idx="10"/>
          </p:nvPr>
        </p:nvSpPr>
        <p:spPr>
          <a:xfrm>
            <a:off x="838200" y="1918433"/>
            <a:ext cx="10319238" cy="4303713"/>
          </a:xfrm>
        </p:spPr>
        <p:txBody>
          <a:bodyPr>
            <a:normAutofit/>
          </a:bodyPr>
          <a:lstStyle/>
          <a:p>
            <a:pPr marL="0" indent="0">
              <a:buNone/>
            </a:pPr>
            <a:r>
              <a:rPr lang="en-US" sz="3200" b="1" dirty="0"/>
              <a:t>The Planning Commission is asked to make a decision on SVAR 24-0001. The TPC may issue:</a:t>
            </a:r>
          </a:p>
          <a:p>
            <a:pPr marL="0" indent="0">
              <a:buNone/>
            </a:pPr>
            <a:endParaRPr lang="en-US" sz="3200" b="1" i="1" dirty="0"/>
          </a:p>
          <a:p>
            <a:r>
              <a:rPr lang="en-US" sz="3200" b="1" i="1" dirty="0"/>
              <a:t> Approval either as proposed or with modifications;</a:t>
            </a:r>
          </a:p>
          <a:p>
            <a:r>
              <a:rPr lang="en-US" sz="3200" b="1" i="1" dirty="0"/>
              <a:t> Denial; or</a:t>
            </a:r>
          </a:p>
          <a:p>
            <a:r>
              <a:rPr lang="en-US" sz="3200" b="1" i="1" dirty="0"/>
              <a:t> Continue the hearing to a later date for further consideration</a:t>
            </a:r>
          </a:p>
          <a:p>
            <a:pPr marL="0" indent="0">
              <a:buNone/>
            </a:pPr>
            <a:endParaRPr lang="en-US" i="1" dirty="0"/>
          </a:p>
        </p:txBody>
      </p:sp>
    </p:spTree>
    <p:extLst>
      <p:ext uri="{BB962C8B-B14F-4D97-AF65-F5344CB8AC3E}">
        <p14:creationId xmlns:p14="http://schemas.microsoft.com/office/powerpoint/2010/main" val="2768568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600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Description </a:t>
            </a:r>
            <a:endParaRPr lang="en-US" dirty="0"/>
          </a:p>
        </p:txBody>
      </p:sp>
      <p:sp>
        <p:nvSpPr>
          <p:cNvPr id="3" name="Content Placeholder 2"/>
          <p:cNvSpPr>
            <a:spLocks noGrp="1"/>
          </p:cNvSpPr>
          <p:nvPr>
            <p:ph sz="half" idx="2"/>
          </p:nvPr>
        </p:nvSpPr>
        <p:spPr>
          <a:xfrm>
            <a:off x="618987" y="1565329"/>
            <a:ext cx="8246043" cy="5292671"/>
          </a:xfrm>
        </p:spPr>
        <p:txBody>
          <a:bodyPr/>
          <a:lstStyle/>
          <a:p>
            <a:pPr marL="0" indent="0">
              <a:buNone/>
            </a:pPr>
            <a:r>
              <a:rPr lang="en-US" sz="2400" dirty="0" smtClean="0"/>
              <a:t>Meyer </a:t>
            </a:r>
            <a:r>
              <a:rPr lang="en-US" sz="2400" dirty="0"/>
              <a:t>Sign Co. of Oregon, Inc., on behalf of Nyberg Center Cal ꓲꓲ, LLC, requests approval of a sign variance at the Cabela’s/Bass Pro Shops retailer located at 7555 SW Nyberg Street (Tax Lot: 2S124A003100).</a:t>
            </a:r>
          </a:p>
          <a:p>
            <a:r>
              <a:rPr lang="en-US" sz="2400" dirty="0"/>
              <a:t>The proposal requests to place a total of </a:t>
            </a:r>
            <a:r>
              <a:rPr lang="en-US" sz="2400" dirty="0" smtClean="0"/>
              <a:t>355.2 </a:t>
            </a:r>
            <a:r>
              <a:rPr lang="en-US" sz="2400" dirty="0"/>
              <a:t>square feet of signage on the southern elevation to replace the existing 361.79 square feet of signage. </a:t>
            </a:r>
          </a:p>
          <a:p>
            <a:r>
              <a:rPr lang="en-US" sz="2400" dirty="0"/>
              <a:t>The application also proposes to place a total of </a:t>
            </a:r>
            <a:r>
              <a:rPr lang="en-US" sz="2400" dirty="0" smtClean="0"/>
              <a:t>150 </a:t>
            </a:r>
            <a:r>
              <a:rPr lang="en-US" sz="2400" dirty="0"/>
              <a:t>square feet of signage on the eastern elevation to replace the existing 228 square feet of signage. </a:t>
            </a:r>
          </a:p>
          <a:p>
            <a:pPr marL="0" indent="0">
              <a:buNone/>
            </a:pPr>
            <a:endParaRPr lang="en-US" dirty="0"/>
          </a:p>
        </p:txBody>
      </p:sp>
    </p:spTree>
    <p:extLst>
      <p:ext uri="{BB962C8B-B14F-4D97-AF65-F5344CB8AC3E}">
        <p14:creationId xmlns:p14="http://schemas.microsoft.com/office/powerpoint/2010/main" val="246028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SVAR 24-0001 Subject Site</a:t>
            </a:r>
            <a:endParaRPr lang="en-US" dirty="0"/>
          </a:p>
        </p:txBody>
      </p:sp>
      <p:pic>
        <p:nvPicPr>
          <p:cNvPr id="5" name="Content Placeholder 4"/>
          <p:cNvPicPr>
            <a:picLocks noGrp="1" noChangeAspect="1"/>
          </p:cNvPicPr>
          <p:nvPr>
            <p:ph idx="4294967295"/>
          </p:nvPr>
        </p:nvPicPr>
        <p:blipFill>
          <a:blip r:embed="rId2"/>
          <a:stretch>
            <a:fillRect/>
          </a:stretch>
        </p:blipFill>
        <p:spPr>
          <a:xfrm>
            <a:off x="2851688" y="1649770"/>
            <a:ext cx="5982346" cy="4317077"/>
          </a:xfrm>
          <a:prstGeom prst="rect">
            <a:avLst/>
          </a:prstGeom>
        </p:spPr>
      </p:pic>
      <p:sp>
        <p:nvSpPr>
          <p:cNvPr id="3" name="TextBox 2"/>
          <p:cNvSpPr txBox="1"/>
          <p:nvPr/>
        </p:nvSpPr>
        <p:spPr>
          <a:xfrm>
            <a:off x="418454" y="3808308"/>
            <a:ext cx="2433234" cy="2031325"/>
          </a:xfrm>
          <a:prstGeom prst="rect">
            <a:avLst/>
          </a:prstGeom>
          <a:noFill/>
        </p:spPr>
        <p:txBody>
          <a:bodyPr wrap="square" rtlCol="0">
            <a:spAutoFit/>
          </a:bodyPr>
          <a:lstStyle/>
          <a:p>
            <a:r>
              <a:rPr lang="en-US" dirty="0">
                <a:solidFill>
                  <a:srgbClr val="2B5F76"/>
                </a:solidFill>
              </a:rPr>
              <a:t>The existing building is located on 22.74-acre site zoned Central Commercial (CC) and Office Commercial (CO).</a:t>
            </a:r>
          </a:p>
          <a:p>
            <a:endParaRPr lang="en-US" dirty="0"/>
          </a:p>
        </p:txBody>
      </p:sp>
    </p:spTree>
    <p:extLst>
      <p:ext uri="{BB962C8B-B14F-4D97-AF65-F5344CB8AC3E}">
        <p14:creationId xmlns:p14="http://schemas.microsoft.com/office/powerpoint/2010/main" val="3689035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47" y="263472"/>
            <a:ext cx="9453965" cy="1369120"/>
          </a:xfrm>
        </p:spPr>
        <p:txBody>
          <a:bodyPr>
            <a:normAutofit/>
          </a:bodyPr>
          <a:lstStyle/>
          <a:p>
            <a:r>
              <a:rPr lang="en-US" cap="all" dirty="0" smtClean="0"/>
              <a:t>CC Sign </a:t>
            </a:r>
            <a:r>
              <a:rPr lang="en-US" cap="all" dirty="0"/>
              <a:t>code – </a:t>
            </a:r>
            <a:r>
              <a:rPr lang="en-US" cap="all" dirty="0" err="1"/>
              <a:t>tdc</a:t>
            </a:r>
            <a:r>
              <a:rPr lang="en-US" cap="all" dirty="0"/>
              <a:t> 38.220</a:t>
            </a:r>
            <a:br>
              <a:rPr lang="en-US" cap="all" dirty="0"/>
            </a:br>
            <a:endParaRPr lang="en-US" dirty="0"/>
          </a:p>
        </p:txBody>
      </p:sp>
      <p:sp>
        <p:nvSpPr>
          <p:cNvPr id="3" name="Content Placeholder 2"/>
          <p:cNvSpPr>
            <a:spLocks noGrp="1"/>
          </p:cNvSpPr>
          <p:nvPr>
            <p:ph sz="half" idx="2"/>
          </p:nvPr>
        </p:nvSpPr>
        <p:spPr>
          <a:xfrm>
            <a:off x="618987" y="1472787"/>
            <a:ext cx="8385527" cy="5090746"/>
          </a:xfrm>
        </p:spPr>
        <p:txBody>
          <a:bodyPr>
            <a:normAutofit fontScale="77500" lnSpcReduction="20000"/>
          </a:bodyPr>
          <a:lstStyle/>
          <a:p>
            <a:pPr marL="0" indent="0">
              <a:buNone/>
            </a:pPr>
            <a:r>
              <a:rPr lang="en-US" sz="1900" dirty="0"/>
              <a:t>(d) Wall Signs Are Permitted. If used, the following standards apply: </a:t>
            </a:r>
          </a:p>
          <a:p>
            <a:r>
              <a:rPr lang="en-US" sz="1900" dirty="0"/>
              <a:t>(</a:t>
            </a:r>
            <a:r>
              <a:rPr lang="en-US" sz="1900" dirty="0" err="1"/>
              <a:t>i</a:t>
            </a:r>
            <a:r>
              <a:rPr lang="en-US" sz="1900" dirty="0"/>
              <a:t>) Number: One on each owned or leased wall not to exceed four walls of a building. For walls not oriented toward and not located within 150 feet of the Wetland Protected Area or a Natural Resource Protection Overlay District (NRPO) as shown on Map 72-1, two wall signs are allowed on an owned or leased wall of 4,000-4,999.99 square feet provided the distance between the two signs is greater than 25 feet, and three wall signs on an owned or leased wall equal to or greater than 5,000 square feet. </a:t>
            </a:r>
          </a:p>
          <a:p>
            <a:r>
              <a:rPr lang="en-US" sz="1900" dirty="0"/>
              <a:t>(ii) Number of Sides: No more than one. </a:t>
            </a:r>
          </a:p>
          <a:p>
            <a:r>
              <a:rPr lang="en-US" sz="1900" dirty="0"/>
              <a:t>(iii) Height Above Grade: No higher than the height of the sign band on the owned or leased space. </a:t>
            </a:r>
          </a:p>
          <a:p>
            <a:r>
              <a:rPr lang="en-US" sz="1900" dirty="0"/>
              <a:t>(iv) Height of Sign Face: No higher than four feet provided no letter or number (does not include logos, caricatures, scenes, non-letters and non-numerical symbols) shall be more than two feet when erected on owned or leased walls whose area is less than 4,000 square feet, and no higher than four feet for letters, numbers, logos, caricatures, scenes and symbols when erected on owned or leased walls equal to or greater than 4,000 square feet. If a sign's square footage is less than ½ the maximum area allowed, then the height of the sign can be doubled. If the sign height is doubled, the height of any logo, symbols, caricatures or scenes may be up to five feet. </a:t>
            </a:r>
          </a:p>
          <a:p>
            <a:r>
              <a:rPr lang="en-US" sz="1900" dirty="0"/>
              <a:t>(v) Area: For owned or leased walls whose area is 0 to 400 square feet, a sign area of at least 24 square feet or ten percent of the wall area is allowed, whichever is greater. For walls whose area is 400 to 3,999.9 square feet, a sign area of no more than 40 square feet is allowed. For walls not oriented toward and not located within 150 feet of the Wetland Protected Area or a NRPO District as shown on Map 72-1, a total sign area of up to 100 square feet is allowed for a wall 4,000-4,999.9 square feet provided that when two wall signs are erected neither sign is larger than 75 square feet, and for walls equal to or greater than 5,000 square feet, a sign area of up to 150 square feet is allowed. </a:t>
            </a:r>
          </a:p>
          <a:p>
            <a:r>
              <a:rPr lang="en-US" sz="1900" dirty="0"/>
              <a:t>(vi) Illumination: Direct, indirect or internal. </a:t>
            </a:r>
          </a:p>
          <a:p>
            <a:pPr marL="0" indent="0">
              <a:buNone/>
            </a:pPr>
            <a:endParaRPr lang="en-US" dirty="0"/>
          </a:p>
        </p:txBody>
      </p:sp>
    </p:spTree>
    <p:extLst>
      <p:ext uri="{BB962C8B-B14F-4D97-AF65-F5344CB8AC3E}">
        <p14:creationId xmlns:p14="http://schemas.microsoft.com/office/powerpoint/2010/main" val="1830014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69" y="127760"/>
            <a:ext cx="8076604" cy="960197"/>
          </a:xfrm>
        </p:spPr>
        <p:txBody>
          <a:bodyPr>
            <a:normAutofit fontScale="90000"/>
          </a:bodyPr>
          <a:lstStyle/>
          <a:p>
            <a:r>
              <a:rPr lang="en-US" dirty="0" smtClean="0"/>
              <a:t>Variance Request – SIGN 1 </a:t>
            </a:r>
            <a:r>
              <a:rPr lang="en-US" i="0" dirty="0"/>
              <a:t/>
            </a:r>
            <a:br>
              <a:rPr lang="en-US" i="0" dirty="0"/>
            </a:br>
            <a:r>
              <a:rPr lang="en-US" i="0" dirty="0" smtClean="0"/>
              <a:t>Bass Pro Shops Main ID Cabinet</a:t>
            </a:r>
            <a:endParaRPr lang="en-US" dirty="0"/>
          </a:p>
        </p:txBody>
      </p:sp>
      <p:sp>
        <p:nvSpPr>
          <p:cNvPr id="3" name="Content Placeholder 2"/>
          <p:cNvSpPr>
            <a:spLocks noGrp="1"/>
          </p:cNvSpPr>
          <p:nvPr>
            <p:ph sz="half" idx="2"/>
          </p:nvPr>
        </p:nvSpPr>
        <p:spPr>
          <a:xfrm>
            <a:off x="621669" y="4857299"/>
            <a:ext cx="7964392" cy="1713982"/>
          </a:xfrm>
        </p:spPr>
        <p:txBody>
          <a:bodyPr>
            <a:normAutofit fontScale="70000" lnSpcReduction="20000"/>
          </a:bodyPr>
          <a:lstStyle/>
          <a:p>
            <a:pPr marL="742950" lvl="1" indent="-285750">
              <a:lnSpc>
                <a:spcPct val="107000"/>
              </a:lnSpc>
              <a:buFont typeface="Symbol" panose="05050102010706020507" pitchFamily="18" charset="2"/>
              <a:buChar char=""/>
            </a:pPr>
            <a:r>
              <a:rPr lang="en-US" sz="3200" b="1" dirty="0">
                <a:latin typeface="Calibri" panose="020F0502020204030204" pitchFamily="34" charset="0"/>
                <a:ea typeface="Times New Roman" panose="02020603050405020304" pitchFamily="18" charset="0"/>
                <a:cs typeface="Times New Roman" panose="02020603050405020304" pitchFamily="18" charset="0"/>
              </a:rPr>
              <a:t>The proposed height is 6’ – 4 5/8” or 159.6% over the code allowance, 2’ – 4 5/8” or 29.8%  over </a:t>
            </a:r>
            <a:r>
              <a:rPr lang="en-US" sz="3200" b="1" dirty="0" smtClean="0">
                <a:latin typeface="Calibri" panose="020F0502020204030204" pitchFamily="34" charset="0"/>
                <a:ea typeface="Times New Roman" panose="02020603050405020304" pitchFamily="18" charset="0"/>
                <a:cs typeface="Times New Roman" panose="02020603050405020304" pitchFamily="18" charset="0"/>
              </a:rPr>
              <a:t>the previous variance.</a:t>
            </a:r>
            <a:endParaRPr lang="en-US" sz="3200" b="1"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buFont typeface="Symbol" panose="05050102010706020507" pitchFamily="18" charset="2"/>
              <a:buChar char=""/>
            </a:pPr>
            <a:r>
              <a:rPr lang="en-US" sz="3200" b="1" dirty="0">
                <a:latin typeface="Calibri" panose="020F0502020204030204" pitchFamily="34" charset="0"/>
                <a:ea typeface="Times New Roman" panose="02020603050405020304" pitchFamily="18" charset="0"/>
                <a:cs typeface="Times New Roman" panose="02020603050405020304" pitchFamily="18" charset="0"/>
              </a:rPr>
              <a:t> Note the total area square footage is a reduction from the existing signage by 107 sf or 40.6</a:t>
            </a:r>
            <a:r>
              <a:rPr lang="en-US" sz="3200" b="1" dirty="0" smtClean="0">
                <a:latin typeface="Calibri" panose="020F0502020204030204" pitchFamily="34" charset="0"/>
                <a:ea typeface="Times New Roman" panose="02020603050405020304" pitchFamily="18" charset="0"/>
                <a:cs typeface="Times New Roman" panose="02020603050405020304" pitchFamily="18" charset="0"/>
              </a:rPr>
              <a:t>%. </a:t>
            </a:r>
            <a:endParaRPr lang="en-US" sz="3200" b="1"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3"/>
          <p:cNvPicPr>
            <a:picLocks noChangeAspect="1"/>
          </p:cNvPicPr>
          <p:nvPr/>
        </p:nvPicPr>
        <p:blipFill>
          <a:blip r:embed="rId2"/>
          <a:stretch>
            <a:fillRect/>
          </a:stretch>
        </p:blipFill>
        <p:spPr>
          <a:xfrm>
            <a:off x="513035" y="1901618"/>
            <a:ext cx="3773263" cy="2280356"/>
          </a:xfrm>
          <a:prstGeom prst="rect">
            <a:avLst/>
          </a:prstGeom>
        </p:spPr>
      </p:pic>
      <p:pic>
        <p:nvPicPr>
          <p:cNvPr id="5" name="Content Placeholder 6"/>
          <p:cNvPicPr>
            <a:picLocks noChangeAspect="1"/>
          </p:cNvPicPr>
          <p:nvPr/>
        </p:nvPicPr>
        <p:blipFill rotWithShape="1">
          <a:blip r:embed="rId3"/>
          <a:srcRect t="-1" b="12464"/>
          <a:stretch/>
        </p:blipFill>
        <p:spPr>
          <a:xfrm>
            <a:off x="4758511" y="1763282"/>
            <a:ext cx="3646735" cy="2418692"/>
          </a:xfrm>
          <a:prstGeom prst="rect">
            <a:avLst/>
          </a:prstGeom>
        </p:spPr>
      </p:pic>
      <p:sp>
        <p:nvSpPr>
          <p:cNvPr id="6" name="Rectangle 5"/>
          <p:cNvSpPr/>
          <p:nvPr/>
        </p:nvSpPr>
        <p:spPr>
          <a:xfrm>
            <a:off x="513035" y="1458137"/>
            <a:ext cx="1563248" cy="369332"/>
          </a:xfrm>
          <a:prstGeom prst="rect">
            <a:avLst/>
          </a:prstGeom>
        </p:spPr>
        <p:txBody>
          <a:bodyPr wrap="none">
            <a:spAutoFit/>
          </a:bodyPr>
          <a:lstStyle/>
          <a:p>
            <a:r>
              <a:rPr lang="en-US" b="1" dirty="0">
                <a:solidFill>
                  <a:srgbClr val="A0B03E"/>
                </a:solidFill>
              </a:rPr>
              <a:t>Existing Sign </a:t>
            </a:r>
          </a:p>
        </p:txBody>
      </p:sp>
      <p:sp>
        <p:nvSpPr>
          <p:cNvPr id="7" name="Rectangle 6"/>
          <p:cNvSpPr/>
          <p:nvPr/>
        </p:nvSpPr>
        <p:spPr>
          <a:xfrm>
            <a:off x="4758511" y="1504408"/>
            <a:ext cx="1725152" cy="369332"/>
          </a:xfrm>
          <a:prstGeom prst="rect">
            <a:avLst/>
          </a:prstGeom>
        </p:spPr>
        <p:txBody>
          <a:bodyPr wrap="none">
            <a:spAutoFit/>
          </a:bodyPr>
          <a:lstStyle/>
          <a:p>
            <a:r>
              <a:rPr lang="en-US" b="1" dirty="0" smtClean="0">
                <a:solidFill>
                  <a:srgbClr val="A0B03E"/>
                </a:solidFill>
              </a:rPr>
              <a:t>Proposed Sign </a:t>
            </a:r>
            <a:endParaRPr lang="en-US" b="1" dirty="0">
              <a:solidFill>
                <a:srgbClr val="A0B03E"/>
              </a:solidFill>
            </a:endParaRPr>
          </a:p>
        </p:txBody>
      </p:sp>
    </p:spTree>
    <p:extLst>
      <p:ext uri="{BB962C8B-B14F-4D97-AF65-F5344CB8AC3E}">
        <p14:creationId xmlns:p14="http://schemas.microsoft.com/office/powerpoint/2010/main" val="1075062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69" y="127760"/>
            <a:ext cx="8076604" cy="960197"/>
          </a:xfrm>
        </p:spPr>
        <p:txBody>
          <a:bodyPr>
            <a:normAutofit fontScale="90000"/>
          </a:bodyPr>
          <a:lstStyle/>
          <a:p>
            <a:r>
              <a:rPr lang="en-US" dirty="0" smtClean="0"/>
              <a:t>Variance Request – SIGN 2 </a:t>
            </a:r>
            <a:r>
              <a:rPr lang="en-US" i="0" dirty="0"/>
              <a:t/>
            </a:r>
            <a:br>
              <a:rPr lang="en-US" i="0" dirty="0"/>
            </a:br>
            <a:r>
              <a:rPr lang="en-US" i="0" dirty="0" smtClean="0"/>
              <a:t>Outdoor World Wall Cabinet </a:t>
            </a:r>
            <a:endParaRPr lang="en-US" dirty="0"/>
          </a:p>
        </p:txBody>
      </p:sp>
      <p:sp>
        <p:nvSpPr>
          <p:cNvPr id="3" name="Content Placeholder 2"/>
          <p:cNvSpPr>
            <a:spLocks noGrp="1"/>
          </p:cNvSpPr>
          <p:nvPr>
            <p:ph sz="half" idx="2"/>
          </p:nvPr>
        </p:nvSpPr>
        <p:spPr>
          <a:xfrm>
            <a:off x="621669" y="4857299"/>
            <a:ext cx="8289856" cy="1713982"/>
          </a:xfrm>
        </p:spPr>
        <p:txBody>
          <a:bodyPr>
            <a:normAutofit/>
          </a:bodyPr>
          <a:lstStyle/>
          <a:p>
            <a:pPr marL="285750" indent="-285750"/>
            <a:r>
              <a:rPr lang="en-US" sz="2400" b="1" dirty="0"/>
              <a:t>The proposed increase in </a:t>
            </a:r>
            <a:r>
              <a:rPr lang="en-US" sz="2400" b="1" dirty="0" smtClean="0"/>
              <a:t>height is </a:t>
            </a:r>
            <a:r>
              <a:rPr lang="en-US" sz="2400" b="1" dirty="0"/>
              <a:t>2’ – 1/8” or 52.1% over the code allowance.</a:t>
            </a:r>
          </a:p>
          <a:p>
            <a:pPr marL="285750" indent="-285750"/>
            <a:r>
              <a:rPr lang="en-US" sz="2400" b="1" dirty="0"/>
              <a:t>The proposed area is 48.5 square feet or 32.3% over the code allowance. </a:t>
            </a:r>
          </a:p>
          <a:p>
            <a:pPr marL="0" indent="0">
              <a:buNone/>
            </a:pPr>
            <a:endParaRPr lang="en-US" dirty="0"/>
          </a:p>
        </p:txBody>
      </p:sp>
      <p:sp>
        <p:nvSpPr>
          <p:cNvPr id="6" name="Rectangle 5"/>
          <p:cNvSpPr/>
          <p:nvPr/>
        </p:nvSpPr>
        <p:spPr>
          <a:xfrm>
            <a:off x="482039" y="1575616"/>
            <a:ext cx="1725152" cy="369332"/>
          </a:xfrm>
          <a:prstGeom prst="rect">
            <a:avLst/>
          </a:prstGeom>
        </p:spPr>
        <p:txBody>
          <a:bodyPr wrap="none">
            <a:spAutoFit/>
          </a:bodyPr>
          <a:lstStyle/>
          <a:p>
            <a:r>
              <a:rPr lang="en-US" b="1" dirty="0" smtClean="0">
                <a:solidFill>
                  <a:srgbClr val="A0B03E"/>
                </a:solidFill>
              </a:rPr>
              <a:t>Proposed Sign </a:t>
            </a:r>
            <a:endParaRPr lang="en-US" b="1" dirty="0">
              <a:solidFill>
                <a:srgbClr val="A0B03E"/>
              </a:solidFill>
            </a:endParaRPr>
          </a:p>
        </p:txBody>
      </p:sp>
      <p:pic>
        <p:nvPicPr>
          <p:cNvPr id="8" name="Picture 7"/>
          <p:cNvPicPr>
            <a:picLocks noChangeAspect="1"/>
          </p:cNvPicPr>
          <p:nvPr/>
        </p:nvPicPr>
        <p:blipFill>
          <a:blip r:embed="rId2"/>
          <a:stretch>
            <a:fillRect/>
          </a:stretch>
        </p:blipFill>
        <p:spPr>
          <a:xfrm>
            <a:off x="1108990" y="2047650"/>
            <a:ext cx="7101962" cy="2809649"/>
          </a:xfrm>
          <a:prstGeom prst="rect">
            <a:avLst/>
          </a:prstGeom>
        </p:spPr>
      </p:pic>
    </p:spTree>
    <p:extLst>
      <p:ext uri="{BB962C8B-B14F-4D97-AF65-F5344CB8AC3E}">
        <p14:creationId xmlns:p14="http://schemas.microsoft.com/office/powerpoint/2010/main" val="1634975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69" y="127760"/>
            <a:ext cx="8076604" cy="960197"/>
          </a:xfrm>
        </p:spPr>
        <p:txBody>
          <a:bodyPr>
            <a:normAutofit fontScale="90000"/>
          </a:bodyPr>
          <a:lstStyle/>
          <a:p>
            <a:r>
              <a:rPr lang="en-US" dirty="0" smtClean="0"/>
              <a:t>Variance Request – SIGN 3</a:t>
            </a:r>
            <a:br>
              <a:rPr lang="en-US" dirty="0" smtClean="0"/>
            </a:br>
            <a:r>
              <a:rPr lang="en-US" i="0" dirty="0" smtClean="0"/>
              <a:t>Bass Pro Shops Cabinet (East)</a:t>
            </a:r>
            <a:endParaRPr lang="en-US" dirty="0"/>
          </a:p>
        </p:txBody>
      </p:sp>
      <p:sp>
        <p:nvSpPr>
          <p:cNvPr id="3" name="Content Placeholder 2"/>
          <p:cNvSpPr>
            <a:spLocks noGrp="1"/>
          </p:cNvSpPr>
          <p:nvPr>
            <p:ph sz="half" idx="2"/>
          </p:nvPr>
        </p:nvSpPr>
        <p:spPr>
          <a:xfrm>
            <a:off x="621669" y="4857299"/>
            <a:ext cx="8289856" cy="1713982"/>
          </a:xfrm>
        </p:spPr>
        <p:txBody>
          <a:bodyPr>
            <a:normAutofit/>
          </a:bodyPr>
          <a:lstStyle/>
          <a:p>
            <a:pPr marL="285750" indent="-285750"/>
            <a:r>
              <a:rPr lang="en-US" sz="2400" b="1" dirty="0">
                <a:latin typeface="Calibri" panose="020F0502020204030204" pitchFamily="34" charset="0"/>
                <a:ea typeface="Times New Roman" panose="02020603050405020304" pitchFamily="18" charset="0"/>
                <a:cs typeface="Times New Roman" panose="02020603050405020304" pitchFamily="18" charset="0"/>
              </a:rPr>
              <a:t>The proposed height is </a:t>
            </a:r>
            <a:r>
              <a:rPr lang="en-US" sz="2400" b="1" dirty="0" smtClean="0">
                <a:latin typeface="Calibri" panose="020F0502020204030204" pitchFamily="34" charset="0"/>
                <a:ea typeface="Times New Roman" panose="02020603050405020304" pitchFamily="18" charset="0"/>
                <a:cs typeface="Times New Roman" panose="02020603050405020304" pitchFamily="18" charset="0"/>
              </a:rPr>
              <a:t>6’ </a:t>
            </a:r>
            <a:r>
              <a:rPr lang="en-US" sz="2400" b="1" dirty="0">
                <a:latin typeface="Calibri" panose="020F0502020204030204" pitchFamily="34" charset="0"/>
                <a:ea typeface="Times New Roman" panose="02020603050405020304" pitchFamily="18" charset="0"/>
                <a:cs typeface="Times New Roman" panose="02020603050405020304" pitchFamily="18" charset="0"/>
              </a:rPr>
              <a:t>or </a:t>
            </a:r>
            <a:r>
              <a:rPr lang="en-US" sz="2400" b="1" dirty="0" smtClean="0">
                <a:latin typeface="Calibri" panose="020F0502020204030204" pitchFamily="34" charset="0"/>
                <a:ea typeface="Times New Roman" panose="02020603050405020304" pitchFamily="18" charset="0"/>
                <a:cs typeface="Times New Roman" panose="02020603050405020304" pitchFamily="18" charset="0"/>
              </a:rPr>
              <a:t>150% </a:t>
            </a:r>
            <a:r>
              <a:rPr lang="en-US" sz="2400" b="1" dirty="0">
                <a:latin typeface="Calibri" panose="020F0502020204030204" pitchFamily="34" charset="0"/>
                <a:ea typeface="Times New Roman" panose="02020603050405020304" pitchFamily="18" charset="0"/>
                <a:cs typeface="Times New Roman" panose="02020603050405020304" pitchFamily="18" charset="0"/>
              </a:rPr>
              <a:t>over the code allowance; and </a:t>
            </a:r>
            <a:r>
              <a:rPr lang="en-US" sz="2400" b="1" dirty="0" smtClean="0"/>
              <a:t>2’ </a:t>
            </a:r>
            <a:r>
              <a:rPr lang="en-US" sz="2400" b="1" dirty="0"/>
              <a:t>or </a:t>
            </a:r>
            <a:r>
              <a:rPr lang="en-US" sz="2400" b="1" dirty="0" smtClean="0"/>
              <a:t>25% </a:t>
            </a:r>
            <a:r>
              <a:rPr lang="en-US" sz="2400" b="1" dirty="0"/>
              <a:t>increase over the previous variance. </a:t>
            </a:r>
            <a:endParaRPr lang="en-US" sz="2400" b="1" dirty="0">
              <a:latin typeface="Calibri" panose="020F0502020204030204" pitchFamily="34" charset="0"/>
              <a:ea typeface="Times New Roman" panose="02020603050405020304" pitchFamily="18" charset="0"/>
              <a:cs typeface="Times New Roman" panose="02020603050405020304" pitchFamily="18" charset="0"/>
            </a:endParaRPr>
          </a:p>
          <a:p>
            <a:r>
              <a:rPr lang="en-US" sz="2400" b="1" dirty="0"/>
              <a:t>The proposal is a decrease in square feet from the existing sign of 77 square feet</a:t>
            </a:r>
          </a:p>
        </p:txBody>
      </p:sp>
      <p:sp>
        <p:nvSpPr>
          <p:cNvPr id="6" name="Rectangle 5"/>
          <p:cNvSpPr/>
          <p:nvPr/>
        </p:nvSpPr>
        <p:spPr>
          <a:xfrm>
            <a:off x="482039" y="1575616"/>
            <a:ext cx="1563248" cy="369332"/>
          </a:xfrm>
          <a:prstGeom prst="rect">
            <a:avLst/>
          </a:prstGeom>
        </p:spPr>
        <p:txBody>
          <a:bodyPr wrap="none">
            <a:spAutoFit/>
          </a:bodyPr>
          <a:lstStyle/>
          <a:p>
            <a:r>
              <a:rPr lang="en-US" b="1" dirty="0" smtClean="0">
                <a:solidFill>
                  <a:srgbClr val="A0B03E"/>
                </a:solidFill>
              </a:rPr>
              <a:t>Existing Sign </a:t>
            </a:r>
            <a:endParaRPr lang="en-US" b="1" dirty="0">
              <a:solidFill>
                <a:srgbClr val="A0B03E"/>
              </a:solidFill>
            </a:endParaRPr>
          </a:p>
        </p:txBody>
      </p:sp>
      <p:pic>
        <p:nvPicPr>
          <p:cNvPr id="7" name="Picture 6"/>
          <p:cNvPicPr>
            <a:picLocks noChangeAspect="1"/>
          </p:cNvPicPr>
          <p:nvPr/>
        </p:nvPicPr>
        <p:blipFill rotWithShape="1">
          <a:blip r:embed="rId2"/>
          <a:srcRect l="8571" r="6168" b="9417"/>
          <a:stretch/>
        </p:blipFill>
        <p:spPr>
          <a:xfrm>
            <a:off x="621669" y="2064000"/>
            <a:ext cx="3780148" cy="2122819"/>
          </a:xfrm>
          <a:prstGeom prst="rect">
            <a:avLst/>
          </a:prstGeom>
        </p:spPr>
      </p:pic>
      <p:pic>
        <p:nvPicPr>
          <p:cNvPr id="9" name="Content Placeholder 6"/>
          <p:cNvPicPr>
            <a:picLocks noChangeAspect="1"/>
          </p:cNvPicPr>
          <p:nvPr/>
        </p:nvPicPr>
        <p:blipFill>
          <a:blip r:embed="rId3"/>
          <a:stretch>
            <a:fillRect/>
          </a:stretch>
        </p:blipFill>
        <p:spPr>
          <a:xfrm>
            <a:off x="4659971" y="1888335"/>
            <a:ext cx="3928771" cy="2735611"/>
          </a:xfrm>
          <a:prstGeom prst="rect">
            <a:avLst/>
          </a:prstGeom>
        </p:spPr>
      </p:pic>
      <p:sp>
        <p:nvSpPr>
          <p:cNvPr id="4" name="Rectangle 3"/>
          <p:cNvSpPr/>
          <p:nvPr/>
        </p:nvSpPr>
        <p:spPr>
          <a:xfrm>
            <a:off x="4899204" y="1572279"/>
            <a:ext cx="1725152" cy="369332"/>
          </a:xfrm>
          <a:prstGeom prst="rect">
            <a:avLst/>
          </a:prstGeom>
        </p:spPr>
        <p:txBody>
          <a:bodyPr wrap="none">
            <a:spAutoFit/>
          </a:bodyPr>
          <a:lstStyle/>
          <a:p>
            <a:r>
              <a:rPr lang="en-US" b="1" dirty="0">
                <a:solidFill>
                  <a:srgbClr val="A0B03E"/>
                </a:solidFill>
              </a:rPr>
              <a:t>Proposed Sign </a:t>
            </a:r>
          </a:p>
        </p:txBody>
      </p:sp>
    </p:spTree>
    <p:extLst>
      <p:ext uri="{BB962C8B-B14F-4D97-AF65-F5344CB8AC3E}">
        <p14:creationId xmlns:p14="http://schemas.microsoft.com/office/powerpoint/2010/main" val="123917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88" y="191947"/>
            <a:ext cx="8076604" cy="960197"/>
          </a:xfrm>
        </p:spPr>
        <p:txBody>
          <a:bodyPr>
            <a:normAutofit fontScale="90000"/>
          </a:bodyPr>
          <a:lstStyle/>
          <a:p>
            <a:r>
              <a:rPr lang="en-US" dirty="0" smtClean="0"/>
              <a:t>Sign Variance Criteria – TDC 33.080</a:t>
            </a:r>
            <a:endParaRPr lang="en-US" dirty="0"/>
          </a:p>
        </p:txBody>
      </p:sp>
      <p:sp>
        <p:nvSpPr>
          <p:cNvPr id="3" name="Content Placeholder 2"/>
          <p:cNvSpPr>
            <a:spLocks noGrp="1"/>
          </p:cNvSpPr>
          <p:nvPr>
            <p:ph sz="half" idx="2"/>
          </p:nvPr>
        </p:nvSpPr>
        <p:spPr>
          <a:xfrm>
            <a:off x="618988" y="1547446"/>
            <a:ext cx="8076604" cy="5310554"/>
          </a:xfrm>
        </p:spPr>
        <p:txBody>
          <a:bodyPr>
            <a:normAutofit fontScale="40000" lnSpcReduction="20000"/>
          </a:bodyPr>
          <a:lstStyle/>
          <a:p>
            <a:pPr marL="0" indent="0">
              <a:buNone/>
            </a:pPr>
            <a:r>
              <a:rPr lang="en-US" sz="4000" b="1" dirty="0">
                <a:solidFill>
                  <a:srgbClr val="A0B03E"/>
                </a:solidFill>
              </a:rPr>
              <a:t>(c) Sign Variances. All six of the following criteria must be met before a variance can be granted: </a:t>
            </a:r>
            <a:endParaRPr lang="en-US" sz="4000" b="1" dirty="0" smtClean="0">
              <a:solidFill>
                <a:srgbClr val="A0B03E"/>
              </a:solidFill>
            </a:endParaRPr>
          </a:p>
          <a:p>
            <a:pPr marL="0" indent="0">
              <a:buNone/>
            </a:pPr>
            <a:endParaRPr lang="en-US" sz="4000" b="1" dirty="0"/>
          </a:p>
          <a:p>
            <a:pPr lvl="1"/>
            <a:r>
              <a:rPr lang="en-US" sz="4500" b="1" dirty="0"/>
              <a:t>(</a:t>
            </a:r>
            <a:r>
              <a:rPr lang="en-US" sz="4500" b="1" dirty="0" err="1"/>
              <a:t>i</a:t>
            </a:r>
            <a:r>
              <a:rPr lang="en-US" sz="4500" b="1" dirty="0"/>
              <a:t>) </a:t>
            </a:r>
            <a:r>
              <a:rPr lang="en-US" sz="4500" dirty="0"/>
              <a:t>A hardship is created by exceptional or extraordinary conditions applying to the property that do not apply generally to other properties in the same zone, and such conditions are a result of lot size or shape or topography over which the applicant or owner has no control; </a:t>
            </a:r>
          </a:p>
          <a:p>
            <a:pPr lvl="1"/>
            <a:r>
              <a:rPr lang="en-US" sz="4500" b="1" dirty="0"/>
              <a:t>(ii) </a:t>
            </a:r>
            <a:r>
              <a:rPr lang="en-US" sz="4500" dirty="0"/>
              <a:t>The hardship does not result from actions of the applicant, owner or previous owner, or from personal circumstances, or from the financial situation of the applicant or owner or the company, or from regional economic conditions; </a:t>
            </a:r>
          </a:p>
          <a:p>
            <a:pPr lvl="1"/>
            <a:r>
              <a:rPr lang="en-US" sz="4500" b="1" dirty="0"/>
              <a:t>(iii) </a:t>
            </a:r>
            <a:r>
              <a:rPr lang="en-US" sz="4500" dirty="0"/>
              <a:t>The variance is the minimum remedy necessary to eliminate the hardship; </a:t>
            </a:r>
          </a:p>
          <a:p>
            <a:pPr lvl="1"/>
            <a:r>
              <a:rPr lang="en-US" sz="4500" b="1" dirty="0"/>
              <a:t>(iv) </a:t>
            </a:r>
            <a:r>
              <a:rPr lang="en-US" sz="4500" dirty="0"/>
              <a:t>The variance is necessary for the preservation of a property right of the owner substantially the same as is possessed by owners of other property in the same zone however, nonconforming or illegal signs on the subject property or on nearby properties does not constitute justification to support a variance request; </a:t>
            </a:r>
          </a:p>
          <a:p>
            <a:pPr lvl="1"/>
            <a:r>
              <a:rPr lang="en-US" sz="4500" b="1" dirty="0"/>
              <a:t>(v) </a:t>
            </a:r>
            <a:r>
              <a:rPr lang="en-US" sz="4500" dirty="0"/>
              <a:t>The variance must not be detrimental to the general public health, safety and welfare, and not be injurious to properties or improvements in the vicinity; and </a:t>
            </a:r>
          </a:p>
          <a:p>
            <a:pPr lvl="1"/>
            <a:r>
              <a:rPr lang="en-US" sz="4500" b="1" dirty="0"/>
              <a:t>(vi) </a:t>
            </a:r>
            <a:r>
              <a:rPr lang="en-US" sz="4500" dirty="0"/>
              <a:t>The variance must not be detrimental to any applicable Comprehensive Plan goals and policies. </a:t>
            </a:r>
          </a:p>
          <a:p>
            <a:pPr marL="0" indent="0">
              <a:buNone/>
            </a:pPr>
            <a:endParaRPr lang="en-US" dirty="0"/>
          </a:p>
        </p:txBody>
      </p:sp>
    </p:spTree>
    <p:extLst>
      <p:ext uri="{BB962C8B-B14F-4D97-AF65-F5344CB8AC3E}">
        <p14:creationId xmlns:p14="http://schemas.microsoft.com/office/powerpoint/2010/main" val="1032317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56" y="145451"/>
            <a:ext cx="8679051" cy="960197"/>
          </a:xfrm>
        </p:spPr>
        <p:txBody>
          <a:bodyPr>
            <a:normAutofit fontScale="90000"/>
          </a:bodyPr>
          <a:lstStyle/>
          <a:p>
            <a:r>
              <a:rPr lang="en-US" sz="2000" dirty="0"/>
              <a:t>(</a:t>
            </a:r>
            <a:r>
              <a:rPr lang="en-US" sz="2000" dirty="0" err="1"/>
              <a:t>i</a:t>
            </a:r>
            <a:r>
              <a:rPr lang="en-US" sz="2000" dirty="0"/>
              <a:t>) A hardship is created by exceptional or extraordinary conditions applying to the property that do not apply generally to other properties in the same zone, and such conditions are a result of lot size or shape or topography over which the applicant or owner has no control;</a:t>
            </a:r>
          </a:p>
        </p:txBody>
      </p:sp>
      <p:sp>
        <p:nvSpPr>
          <p:cNvPr id="3" name="Content Placeholder 2"/>
          <p:cNvSpPr>
            <a:spLocks noGrp="1"/>
          </p:cNvSpPr>
          <p:nvPr>
            <p:ph sz="half" idx="2"/>
          </p:nvPr>
        </p:nvSpPr>
        <p:spPr>
          <a:xfrm>
            <a:off x="618988" y="1547446"/>
            <a:ext cx="8076604" cy="5310554"/>
          </a:xfrm>
        </p:spPr>
        <p:txBody>
          <a:bodyPr>
            <a:normAutofit/>
          </a:bodyPr>
          <a:lstStyle/>
          <a:p>
            <a:pPr marL="0" indent="0">
              <a:buNone/>
            </a:pPr>
            <a:r>
              <a:rPr lang="en-US" sz="2000" dirty="0"/>
              <a:t>The applicant’s narrative described; </a:t>
            </a:r>
          </a:p>
          <a:p>
            <a:r>
              <a:rPr lang="en-US" sz="2000" dirty="0"/>
              <a:t>No influence over the property’s size or layout</a:t>
            </a:r>
          </a:p>
          <a:p>
            <a:pPr lvl="1"/>
            <a:r>
              <a:rPr lang="en-US" sz="2000" dirty="0"/>
              <a:t>Nyberg Rivers shopping center was approved through Architectural Review Board, which required significant alterations to the store’s standards design and influenced the unique façade</a:t>
            </a:r>
          </a:p>
          <a:p>
            <a:r>
              <a:rPr lang="en-US" sz="2000" dirty="0"/>
              <a:t> Location-specific issues </a:t>
            </a:r>
          </a:p>
          <a:p>
            <a:pPr lvl="1"/>
            <a:r>
              <a:rPr lang="en-US" sz="2000" dirty="0"/>
              <a:t>Positioned in northeastern corner of the development </a:t>
            </a:r>
          </a:p>
          <a:p>
            <a:pPr lvl="1"/>
            <a:r>
              <a:rPr lang="en-US" sz="2000" dirty="0"/>
              <a:t>Site is boarded by the Tualatin River, I-5 and Nyberg Street</a:t>
            </a:r>
          </a:p>
          <a:p>
            <a:pPr lvl="1"/>
            <a:r>
              <a:rPr lang="en-US" sz="2000" dirty="0"/>
              <a:t>Location was influenced by existing retail placements, parking requirements and to harmonize with neighboring uses</a:t>
            </a:r>
          </a:p>
          <a:p>
            <a:r>
              <a:rPr lang="en-US" sz="2000" dirty="0"/>
              <a:t>The Central Commercial (CC) zone’s sign standards prevent adequate visibility and readability from major arterials due to the sign size restrictions. The restrictive sign sizing would not match the scale of the existing façade.</a:t>
            </a:r>
          </a:p>
          <a:p>
            <a:pPr marL="0" indent="0">
              <a:buNone/>
            </a:pPr>
            <a:endParaRPr lang="en-US" dirty="0"/>
          </a:p>
        </p:txBody>
      </p:sp>
    </p:spTree>
    <p:extLst>
      <p:ext uri="{BB962C8B-B14F-4D97-AF65-F5344CB8AC3E}">
        <p14:creationId xmlns:p14="http://schemas.microsoft.com/office/powerpoint/2010/main" val="2068796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Lato"/>
        <a:ea typeface=""/>
        <a:cs typeface=""/>
      </a:majorFont>
      <a:minorFont>
        <a:latin typeface="Lato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F2A559D7F0CB4EABF48ADB4DE73D74" ma:contentTypeVersion="16" ma:contentTypeDescription="Create a new document." ma:contentTypeScope="" ma:versionID="52547e98a9e0ff6a2fbbbb160e48b1db">
  <xsd:schema xmlns:xsd="http://www.w3.org/2001/XMLSchema" xmlns:xs="http://www.w3.org/2001/XMLSchema" xmlns:p="http://schemas.microsoft.com/office/2006/metadata/properties" xmlns:ns2="997466aa-a19c-4919-93df-375d4ff033c8" xmlns:ns3="da34e6ff-f32a-4617-bbe8-9e582095e255" targetNamespace="http://schemas.microsoft.com/office/2006/metadata/properties" ma:root="true" ma:fieldsID="bd35e2d59785d1e6ae7eb4f27344a3f5" ns2:_="" ns3:_="">
    <xsd:import namespace="997466aa-a19c-4919-93df-375d4ff033c8"/>
    <xsd:import namespace="da34e6ff-f32a-4617-bbe8-9e582095e2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466aa-a19c-4919-93df-375d4ff033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67264c1-39ff-44b5-98bb-26d3a70bf0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34e6ff-f32a-4617-bbe8-9e582095e25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88b7296-01ef-4849-874c-265ff8aaa7b2}" ma:internalName="TaxCatchAll" ma:showField="CatchAllData" ma:web="da34e6ff-f32a-4617-bbe8-9e582095e2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7466aa-a19c-4919-93df-375d4ff033c8">
      <Terms xmlns="http://schemas.microsoft.com/office/infopath/2007/PartnerControls"/>
    </lcf76f155ced4ddcb4097134ff3c332f>
    <TaxCatchAll xmlns="da34e6ff-f32a-4617-bbe8-9e582095e255" xsi:nil="true"/>
  </documentManagement>
</p:properties>
</file>

<file path=customXml/itemProps1.xml><?xml version="1.0" encoding="utf-8"?>
<ds:datastoreItem xmlns:ds="http://schemas.openxmlformats.org/officeDocument/2006/customXml" ds:itemID="{C2D0934E-3246-45BB-B295-620E6DD21C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466aa-a19c-4919-93df-375d4ff033c8"/>
    <ds:schemaRef ds:uri="da34e6ff-f32a-4617-bbe8-9e582095e2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25BA46-3465-4C7B-9C5C-7D9F2B5F1552}">
  <ds:schemaRefs>
    <ds:schemaRef ds:uri="http://schemas.microsoft.com/sharepoint/v3/contenttype/forms"/>
  </ds:schemaRefs>
</ds:datastoreItem>
</file>

<file path=customXml/itemProps3.xml><?xml version="1.0" encoding="utf-8"?>
<ds:datastoreItem xmlns:ds="http://schemas.openxmlformats.org/officeDocument/2006/customXml" ds:itemID="{6AF6ACB7-0C8D-4A28-B82E-5F6E895154A6}">
  <ds:schemaRefs>
    <ds:schemaRef ds:uri="http://purl.org/dc/terms/"/>
    <ds:schemaRef ds:uri="http://schemas.openxmlformats.org/package/2006/metadata/core-properties"/>
    <ds:schemaRef ds:uri="997466aa-a19c-4919-93df-375d4ff033c8"/>
    <ds:schemaRef ds:uri="http://schemas.microsoft.com/office/2006/documentManagement/types"/>
    <ds:schemaRef ds:uri="http://schemas.microsoft.com/office/infopath/2007/PartnerControls"/>
    <ds:schemaRef ds:uri="http://purl.org/dc/elements/1.1/"/>
    <ds:schemaRef ds:uri="http://schemas.microsoft.com/office/2006/metadata/properties"/>
    <ds:schemaRef ds:uri="da34e6ff-f32a-4617-bbe8-9e582095e25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6367</TotalTime>
  <Words>2016</Words>
  <Application>Microsoft Office PowerPoint</Application>
  <PresentationFormat>Widescreen</PresentationFormat>
  <Paragraphs>85</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Lato</vt:lpstr>
      <vt:lpstr>Lato Black</vt:lpstr>
      <vt:lpstr>Symbol</vt:lpstr>
      <vt:lpstr>Times New Roman</vt:lpstr>
      <vt:lpstr>Office Theme</vt:lpstr>
      <vt:lpstr>Cabela’s/Bass Pro Shops  Sign Variance  (SVAR 24-0001) </vt:lpstr>
      <vt:lpstr>Project Description </vt:lpstr>
      <vt:lpstr>SVAR 24-0001 Subject Site</vt:lpstr>
      <vt:lpstr>CC Sign code – tdc 38.220 </vt:lpstr>
      <vt:lpstr>Variance Request – SIGN 1  Bass Pro Shops Main ID Cabinet</vt:lpstr>
      <vt:lpstr>Variance Request – SIGN 2  Outdoor World Wall Cabinet </vt:lpstr>
      <vt:lpstr>Variance Request – SIGN 3 Bass Pro Shops Cabinet (East)</vt:lpstr>
      <vt:lpstr>Sign Variance Criteria – TDC 33.080</vt:lpstr>
      <vt:lpstr>(i) A hardship is created by exceptional or extraordinary conditions applying to the property that do not apply generally to other properties in the same zone, and such conditions are a result of lot size or shape or topography over which the applicant or owner has no control;</vt:lpstr>
      <vt:lpstr>(ii) The hardship does not result from actions of the applicant, owner or previous owner, or from personal circumstances, or from the financial situation of the applicant or owner or the company, or from regional economic conditions; </vt:lpstr>
      <vt:lpstr>(iii) The variance is the minimum remedy necessary to eliminate the hardship;</vt:lpstr>
      <vt:lpstr>(iv) The variance is necessary for the preservation of a property right of the owner substantially the same as is possessed by owners of other property in the same zone however, nonconforming or illegal signs on the subject property or on nearby properties does not constitute justification to support a variance request;</vt:lpstr>
      <vt:lpstr>(v) The variance must not be detrimental to the general public health, safety and welfare, and not be injurious to properties or improvements in the vicinity</vt:lpstr>
      <vt:lpstr>(vi) The variance must not be detrimental to any applicable Comprehensive Plan goals and policies. </vt:lpstr>
      <vt:lpstr>(vi) The variance must not be detrimental to any applicable Comprehensive Plan goals and policies. </vt:lpstr>
      <vt:lpstr>TPC ACTION </vt:lpstr>
      <vt:lpstr>PowerPoint Presentation</vt:lpstr>
    </vt:vector>
  </TitlesOfParts>
  <Company>City of Tualatin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Stanley</dc:creator>
  <cp:lastModifiedBy>Madeleine Nelson</cp:lastModifiedBy>
  <cp:revision>42</cp:revision>
  <dcterms:created xsi:type="dcterms:W3CDTF">2024-05-31T18:37:55Z</dcterms:created>
  <dcterms:modified xsi:type="dcterms:W3CDTF">2024-12-18T23:40:04Z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0x01010065F2A559D7F0CB4EABF48ADB4DE73D74</vt:lpwstr>
  </property>
  <property fmtid="{D5CDD505-2E9C-101B-9397-08002B2CF9AE}" pid="3" name="MediaServiceImageTags">
    <vt:lpwstr/>
  </property>
</Properties>
</file>