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comments/comment3.xml" ContentType="application/vnd.openxmlformats-officedocument.presentationml.comments+xml"/>
  <Override PartName="/ppt/notesSlides/notesSlide12.xml" ContentType="application/vnd.openxmlformats-officedocument.presentationml.notesSlide+xml"/>
  <Override PartName="/ppt/comments/comment4.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322" r:id="rId5"/>
    <p:sldId id="288" r:id="rId6"/>
    <p:sldId id="364" r:id="rId7"/>
    <p:sldId id="374" r:id="rId8"/>
    <p:sldId id="354" r:id="rId9"/>
    <p:sldId id="379" r:id="rId10"/>
    <p:sldId id="362" r:id="rId11"/>
    <p:sldId id="382" r:id="rId12"/>
    <p:sldId id="391" r:id="rId13"/>
    <p:sldId id="329" r:id="rId14"/>
    <p:sldId id="395" r:id="rId15"/>
    <p:sldId id="392" r:id="rId16"/>
    <p:sldId id="394" r:id="rId17"/>
    <p:sldId id="393" r:id="rId18"/>
    <p:sldId id="384" r:id="rId19"/>
    <p:sldId id="383" r:id="rId20"/>
    <p:sldId id="396" r:id="rId21"/>
    <p:sldId id="377" r:id="rId22"/>
    <p:sldId id="358" r:id="rId23"/>
    <p:sldId id="357" r:id="rId24"/>
    <p:sldId id="386" r:id="rId25"/>
    <p:sldId id="387" r:id="rId26"/>
    <p:sldId id="359" r:id="rId27"/>
    <p:sldId id="390" r:id="rId28"/>
    <p:sldId id="397" r:id="rId29"/>
    <p:sldId id="389" r:id="rId30"/>
    <p:sldId id="300" r:id="rId3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3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ith Leonard" initials="KL" lastIdx="1" clrIdx="0">
    <p:extLst>
      <p:ext uri="{19B8F6BF-5375-455C-9EA6-DF929625EA0E}">
        <p15:presenceInfo xmlns:p15="http://schemas.microsoft.com/office/powerpoint/2012/main" userId="S-1-5-21-4188151956-46258550-2336815366-213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FFFF00"/>
    <a:srgbClr val="F92FEB"/>
    <a:srgbClr val="77787B"/>
    <a:srgbClr val="FFFFFF"/>
    <a:srgbClr val="F36B22"/>
    <a:srgbClr val="376092"/>
    <a:srgbClr val="E2E47B"/>
    <a:srgbClr val="B0CDD3"/>
    <a:srgbClr val="F5BE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70025" autoAdjust="0"/>
  </p:normalViewPr>
  <p:slideViewPr>
    <p:cSldViewPr>
      <p:cViewPr varScale="1">
        <p:scale>
          <a:sx n="80" d="100"/>
          <a:sy n="80" d="100"/>
        </p:scale>
        <p:origin x="2676" y="72"/>
      </p:cViewPr>
      <p:guideLst>
        <p:guide orient="horz" pos="1008"/>
        <p:guide pos="3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38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6-20T08:23:24.752" idx="1">
    <p:pos x="10" y="10"/>
    <p:text>Make a note about the purpose and intent statement, may need help from Steve because I don't know the ARB members/what's went on in the recent past with designs being improved by ARB</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6-20T08:23:24.752" idx="1">
    <p:pos x="10" y="10"/>
    <p:text>Make a note about the purpose and intent statement, may need help from Steve because I don't know the ARB members/what's went on in the recent past with designs being improved by ARB</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6-20T08:23:24.752" idx="1">
    <p:pos x="10" y="10"/>
    <p:text>Make a note about the purpose and intent statement, may need help from Steve because I don't know the ARB members/what's went on in the recent past with designs being improved by ARB</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06-20T08:23:24.752" idx="1">
    <p:pos x="10" y="10"/>
    <p:text>Make a note about the purpose and intent statement, may need help from Steve because I don't know the ARB members/what's went on in the recent past with designs being improved by ARB</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B6BDF0DF-7F57-4A52-A632-BACF82BA8C57}" type="datetimeFigureOut">
              <a:rPr lang="en-US" smtClean="0"/>
              <a:t>6/29/2022</a:t>
            </a:fld>
            <a:endParaRPr lang="en-US"/>
          </a:p>
        </p:txBody>
      </p:sp>
      <p:sp>
        <p:nvSpPr>
          <p:cNvPr id="4" name="Footer Placeholder 3"/>
          <p:cNvSpPr>
            <a:spLocks noGrp="1"/>
          </p:cNvSpPr>
          <p:nvPr>
            <p:ph type="ftr" sz="quarter" idx="2"/>
          </p:nvPr>
        </p:nvSpPr>
        <p:spPr>
          <a:xfrm>
            <a:off x="1"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94F0AD2B-F5E6-476E-B440-3743314FE4EE}" type="slidenum">
              <a:rPr lang="en-US" smtClean="0"/>
              <a:t>‹#›</a:t>
            </a:fld>
            <a:endParaRPr lang="en-US"/>
          </a:p>
        </p:txBody>
      </p:sp>
    </p:spTree>
    <p:extLst>
      <p:ext uri="{BB962C8B-B14F-4D97-AF65-F5344CB8AC3E}">
        <p14:creationId xmlns:p14="http://schemas.microsoft.com/office/powerpoint/2010/main" val="3394673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9" y="0"/>
            <a:ext cx="3011699" cy="461804"/>
          </a:xfrm>
          <a:prstGeom prst="rect">
            <a:avLst/>
          </a:prstGeom>
        </p:spPr>
        <p:txBody>
          <a:bodyPr vert="horz" lIns="92492" tIns="46246" rIns="92492" bIns="46246" rtlCol="0"/>
          <a:lstStyle>
            <a:lvl1pPr algn="r">
              <a:defRPr sz="1200"/>
            </a:lvl1pPr>
          </a:lstStyle>
          <a:p>
            <a:fld id="{0DC469CA-BB7E-4929-91DB-52DF0A744335}" type="datetimeFigureOut">
              <a:rPr lang="en-US" smtClean="0"/>
              <a:pPr/>
              <a:t>6/29/2022</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92" tIns="46246" rIns="92492" bIns="46246" rtlCol="0" anchor="b"/>
          <a:lstStyle>
            <a:lvl1pPr algn="r">
              <a:defRPr sz="1200"/>
            </a:lvl1pPr>
          </a:lstStyle>
          <a:p>
            <a:fld id="{19601222-6690-40B9-93CD-574D3F8F176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37543" y="488107"/>
            <a:ext cx="5560060" cy="1900276"/>
          </a:xfrm>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9601222-6690-40B9-93CD-574D3F8F1763}" type="slidenum">
              <a:rPr lang="en-US" smtClean="0"/>
              <a:pPr/>
              <a:t>1</a:t>
            </a:fld>
            <a:endParaRPr lang="en-US"/>
          </a:p>
        </p:txBody>
      </p:sp>
      <p:sp>
        <p:nvSpPr>
          <p:cNvPr id="5" name="Notes Placeholder 2"/>
          <p:cNvSpPr txBox="1">
            <a:spLocks/>
          </p:cNvSpPr>
          <p:nvPr/>
        </p:nvSpPr>
        <p:spPr>
          <a:xfrm>
            <a:off x="639513" y="1036637"/>
            <a:ext cx="5560060" cy="990600"/>
          </a:xfrm>
          <a:prstGeom prst="rect">
            <a:avLst/>
          </a:prstGeom>
        </p:spPr>
        <p:txBody>
          <a:bodyPr vert="horz" lIns="92492" tIns="46246" rIns="92492" bIns="46246"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smtClean="0"/>
              <a:t>Walk you through staff report and findings</a:t>
            </a:r>
          </a:p>
          <a:p>
            <a:r>
              <a:rPr lang="en-US" dirty="0" smtClean="0"/>
              <a:t>Additional information in your packet entered into the record—a public comment and staff response from our building division</a:t>
            </a:r>
          </a:p>
          <a:p>
            <a:endParaRPr lang="en-US" dirty="0"/>
          </a:p>
        </p:txBody>
      </p:sp>
      <p:sp>
        <p:nvSpPr>
          <p:cNvPr id="6" name="Notes Placeholder 2"/>
          <p:cNvSpPr txBox="1">
            <a:spLocks/>
          </p:cNvSpPr>
          <p:nvPr/>
        </p:nvSpPr>
        <p:spPr>
          <a:xfrm>
            <a:off x="503237" y="1792762"/>
            <a:ext cx="5560060" cy="2288301"/>
          </a:xfrm>
          <a:prstGeom prst="rect">
            <a:avLst/>
          </a:prstGeom>
        </p:spPr>
        <p:txBody>
          <a:bodyPr vert="horz" lIns="92492" tIns="46246" rIns="92492" bIns="46246"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457200" indent="-457200">
              <a:buFont typeface="Arial" pitchFamily="34" charset="0"/>
              <a:buChar char="•"/>
            </a:pPr>
            <a:r>
              <a:rPr lang="en-US" dirty="0" smtClean="0"/>
              <a:t>SW T-S and 124</a:t>
            </a:r>
            <a:r>
              <a:rPr lang="en-US" baseline="30000" dirty="0" smtClean="0"/>
              <a:t>th</a:t>
            </a:r>
            <a:r>
              <a:rPr lang="en-US" dirty="0" smtClean="0"/>
              <a:t>, recently annexed/far west side</a:t>
            </a:r>
          </a:p>
          <a:p>
            <a:pPr marL="457200" indent="-457200">
              <a:buFont typeface="Arial" pitchFamily="34" charset="0"/>
              <a:buChar char="•"/>
            </a:pPr>
            <a:r>
              <a:rPr lang="en-US" dirty="0" smtClean="0"/>
              <a:t>43 acres</a:t>
            </a:r>
          </a:p>
          <a:p>
            <a:pPr marL="457200" indent="-457200">
              <a:buFont typeface="Arial" pitchFamily="34" charset="0"/>
              <a:buChar char="•"/>
            </a:pPr>
            <a:r>
              <a:rPr lang="en-US" dirty="0" smtClean="0"/>
              <a:t>Manufacturing Business Park (MBP) Zone</a:t>
            </a:r>
          </a:p>
          <a:p>
            <a:pPr marL="457200" indent="-457200">
              <a:buFont typeface="Arial" pitchFamily="34" charset="0"/>
              <a:buChar char="•"/>
            </a:pPr>
            <a:r>
              <a:rPr lang="en-US" dirty="0" smtClean="0"/>
              <a:t>Site slopes up toward the south. Northern end more developed, farm fields. Trees primarily SW corner. Wetlands and hydric soils (addressed by CWS and covered in Public Facilities decision)</a:t>
            </a:r>
          </a:p>
          <a:p>
            <a:pPr marL="457200" indent="-457200">
              <a:buFont typeface="Arial" pitchFamily="34" charset="0"/>
              <a:buChar char="•"/>
            </a:pPr>
            <a:r>
              <a:rPr lang="en-US" dirty="0" smtClean="0"/>
              <a:t>Growing industrial area with history of agriculture, as well as resource extraction such as Tigard Sand and Gravel to south. ARB’s last 2 hearings actually looked at industrial buildings very near here. Tualatin Valley Water District owns land to west which is outside city and not in our future planning area.</a:t>
            </a:r>
          </a:p>
        </p:txBody>
      </p:sp>
      <p:sp>
        <p:nvSpPr>
          <p:cNvPr id="7" name="Notes Placeholder 2"/>
          <p:cNvSpPr txBox="1">
            <a:spLocks/>
          </p:cNvSpPr>
          <p:nvPr/>
        </p:nvSpPr>
        <p:spPr>
          <a:xfrm>
            <a:off x="695008" y="4387136"/>
            <a:ext cx="5560060" cy="1145301"/>
          </a:xfrm>
          <a:prstGeom prst="rect">
            <a:avLst/>
          </a:prstGeom>
        </p:spPr>
        <p:txBody>
          <a:bodyPr vert="horz" lIns="92492" tIns="46246" rIns="92492" bIns="46246"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smtClean="0"/>
              <a:t>108,000 sq. ft. office building</a:t>
            </a:r>
          </a:p>
          <a:p>
            <a:r>
              <a:rPr lang="en-US" dirty="0" smtClean="0"/>
              <a:t>338 parking spaces</a:t>
            </a:r>
          </a:p>
          <a:p>
            <a:r>
              <a:rPr lang="en-US" dirty="0" smtClean="0"/>
              <a:t>Utility yard, communications tower, security booth</a:t>
            </a:r>
          </a:p>
          <a:p>
            <a:r>
              <a:rPr lang="en-US" dirty="0" smtClean="0"/>
              <a:t>Fence</a:t>
            </a:r>
          </a:p>
          <a:p>
            <a:r>
              <a:rPr lang="en-US" dirty="0" smtClean="0"/>
              <a:t>Access</a:t>
            </a:r>
            <a:endParaRPr lang="en-US" dirty="0"/>
          </a:p>
        </p:txBody>
      </p:sp>
      <p:sp>
        <p:nvSpPr>
          <p:cNvPr id="8" name="Notes Placeholder 2"/>
          <p:cNvSpPr txBox="1">
            <a:spLocks/>
          </p:cNvSpPr>
          <p:nvPr/>
        </p:nvSpPr>
        <p:spPr>
          <a:xfrm>
            <a:off x="675862" y="5532437"/>
            <a:ext cx="5560060" cy="4156234"/>
          </a:xfrm>
          <a:prstGeom prst="rect">
            <a:avLst/>
          </a:prstGeom>
        </p:spPr>
        <p:txBody>
          <a:bodyPr vert="horz" lIns="92492" tIns="46246" rIns="92492" bIns="46246"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smtClean="0"/>
              <a:t>Type III</a:t>
            </a:r>
          </a:p>
          <a:p>
            <a:r>
              <a:rPr lang="en-US" dirty="0" smtClean="0"/>
              <a:t>CUP and VAR reviewed for WCF height and setback + fence setback</a:t>
            </a:r>
            <a:endParaRPr lang="en-US" dirty="0"/>
          </a:p>
        </p:txBody>
      </p:sp>
      <p:sp>
        <p:nvSpPr>
          <p:cNvPr id="9" name="Notes Placeholder 2"/>
          <p:cNvSpPr txBox="1">
            <a:spLocks/>
          </p:cNvSpPr>
          <p:nvPr/>
        </p:nvSpPr>
        <p:spPr>
          <a:xfrm>
            <a:off x="695008" y="6218237"/>
            <a:ext cx="5560060" cy="4156234"/>
          </a:xfrm>
          <a:prstGeom prst="rect">
            <a:avLst/>
          </a:prstGeom>
        </p:spPr>
        <p:txBody>
          <a:bodyPr vert="horz" lIns="92492" tIns="46246" rIns="92492" bIns="46246"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mtClean="0"/>
              <a:t>Public Facilities separate decision….</a:t>
            </a:r>
            <a:endParaRPr lang="en-US" dirty="0"/>
          </a:p>
        </p:txBody>
      </p:sp>
    </p:spTree>
    <p:extLst>
      <p:ext uri="{BB962C8B-B14F-4D97-AF65-F5344CB8AC3E}">
        <p14:creationId xmlns:p14="http://schemas.microsoft.com/office/powerpoint/2010/main" val="1922920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property contains Natural Resource Protection Areas including Wetland Conservation Natural Areas (WCNA) in purple and Open Space Natural Areas (OSNA) in brown.</a:t>
            </a:r>
          </a:p>
          <a:p>
            <a:endParaRPr lang="en-US" baseline="0" dirty="0" smtClean="0"/>
          </a:p>
          <a:p>
            <a:r>
              <a:rPr lang="en-US" baseline="0" dirty="0" smtClean="0"/>
              <a:t>Oregon </a:t>
            </a:r>
            <a:r>
              <a:rPr lang="en-US" baseline="0" dirty="0" smtClean="0"/>
              <a:t>Department of State </a:t>
            </a:r>
            <a:r>
              <a:rPr lang="en-US" baseline="0" dirty="0" smtClean="0"/>
              <a:t>Lands (DSL) and Army Corps of Engineers are reviewing a Joint Permit Application (JPA) for removal/fill activities.</a:t>
            </a:r>
          </a:p>
          <a:p>
            <a:endParaRPr lang="en-US" baseline="0" dirty="0" smtClean="0"/>
          </a:p>
          <a:p>
            <a:r>
              <a:rPr lang="en-US" baseline="0" dirty="0" smtClean="0"/>
              <a:t>As shown in the analysis and findings, staff </a:t>
            </a:r>
            <a:r>
              <a:rPr lang="en-US" dirty="0" smtClean="0"/>
              <a:t>recommends</a:t>
            </a:r>
            <a:r>
              <a:rPr lang="en-US" baseline="0" dirty="0" smtClean="0"/>
              <a:t> several conditions of approval related to these natural areas.</a:t>
            </a:r>
            <a:endParaRPr lang="en-US" dirty="0"/>
          </a:p>
        </p:txBody>
      </p:sp>
      <p:sp>
        <p:nvSpPr>
          <p:cNvPr id="4" name="Slide Number Placeholder 3"/>
          <p:cNvSpPr>
            <a:spLocks noGrp="1"/>
          </p:cNvSpPr>
          <p:nvPr>
            <p:ph type="sldNum" sz="quarter" idx="10"/>
          </p:nvPr>
        </p:nvSpPr>
        <p:spPr/>
        <p:txBody>
          <a:bodyPr/>
          <a:lstStyle/>
          <a:p>
            <a:fld id="{19601222-6690-40B9-93CD-574D3F8F1763}" type="slidenum">
              <a:rPr lang="en-US" smtClean="0"/>
              <a:pPr/>
              <a:t>10</a:t>
            </a:fld>
            <a:endParaRPr lang="en-US"/>
          </a:p>
        </p:txBody>
      </p:sp>
    </p:spTree>
    <p:extLst>
      <p:ext uri="{BB962C8B-B14F-4D97-AF65-F5344CB8AC3E}">
        <p14:creationId xmlns:p14="http://schemas.microsoft.com/office/powerpoint/2010/main" val="4108736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excerpt from</a:t>
            </a:r>
            <a:r>
              <a:rPr lang="en-US" baseline="0" dirty="0" smtClean="0"/>
              <a:t> Map 72-2 Greenway Development Plan and Path Locations. </a:t>
            </a:r>
          </a:p>
          <a:p>
            <a:endParaRPr lang="en-US" baseline="0" dirty="0" smtClean="0"/>
          </a:p>
          <a:p>
            <a:r>
              <a:rPr lang="en-US" baseline="0" dirty="0" smtClean="0"/>
              <a:t>As illustrated here the Regional Ice Age </a:t>
            </a:r>
            <a:r>
              <a:rPr lang="en-US" baseline="0" dirty="0" err="1" smtClean="0"/>
              <a:t>Tonquin</a:t>
            </a:r>
            <a:r>
              <a:rPr lang="en-US" baseline="0" dirty="0" smtClean="0"/>
              <a:t> Trail is proposed to be constructed along the eastern property line and frontage of SW </a:t>
            </a:r>
            <a:r>
              <a:rPr lang="en-US" baseline="0" dirty="0" err="1" smtClean="0"/>
              <a:t>Myslony</a:t>
            </a:r>
            <a:r>
              <a:rPr lang="en-US" baseline="0" dirty="0" smtClean="0"/>
              <a:t> Street to the intersection of SW 112</a:t>
            </a:r>
            <a:r>
              <a:rPr lang="en-US" baseline="30000" dirty="0" smtClean="0"/>
              <a:t>th</a:t>
            </a:r>
            <a:r>
              <a:rPr lang="en-US" baseline="0" dirty="0" smtClean="0"/>
              <a:t> Avenue. </a:t>
            </a:r>
          </a:p>
          <a:p>
            <a:endParaRPr lang="en-US" baseline="0" dirty="0" smtClean="0"/>
          </a:p>
          <a:p>
            <a:r>
              <a:rPr lang="en-US" baseline="0" dirty="0" smtClean="0"/>
              <a:t>The Parks and Recreation Division have provided findings recommended conditions of approval related to this trail in Exhibit E. </a:t>
            </a:r>
            <a:endParaRPr lang="en-US" dirty="0"/>
          </a:p>
        </p:txBody>
      </p:sp>
      <p:sp>
        <p:nvSpPr>
          <p:cNvPr id="4" name="Slide Number Placeholder 3"/>
          <p:cNvSpPr>
            <a:spLocks noGrp="1"/>
          </p:cNvSpPr>
          <p:nvPr>
            <p:ph type="sldNum" sz="quarter" idx="10"/>
          </p:nvPr>
        </p:nvSpPr>
        <p:spPr/>
        <p:txBody>
          <a:bodyPr/>
          <a:lstStyle/>
          <a:p>
            <a:fld id="{19601222-6690-40B9-93CD-574D3F8F1763}" type="slidenum">
              <a:rPr lang="en-US" smtClean="0"/>
              <a:pPr/>
              <a:t>11</a:t>
            </a:fld>
            <a:endParaRPr lang="en-US"/>
          </a:p>
        </p:txBody>
      </p:sp>
    </p:spTree>
    <p:extLst>
      <p:ext uri="{BB962C8B-B14F-4D97-AF65-F5344CB8AC3E}">
        <p14:creationId xmlns:p14="http://schemas.microsoft.com/office/powerpoint/2010/main" val="3771630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I mentioned the regional Ice Age </a:t>
            </a:r>
            <a:r>
              <a:rPr lang="en-US" baseline="0" dirty="0" err="1" smtClean="0"/>
              <a:t>Tonquin</a:t>
            </a:r>
            <a:r>
              <a:rPr lang="en-US" baseline="0" dirty="0" smtClean="0"/>
              <a:t> Trail is proposed to be located along the eastern border of the subject property and along SW </a:t>
            </a:r>
            <a:r>
              <a:rPr lang="en-US" baseline="0" dirty="0" err="1" smtClean="0"/>
              <a:t>Myslony</a:t>
            </a:r>
            <a:r>
              <a:rPr lang="en-US" baseline="0" dirty="0" smtClean="0"/>
              <a:t> Street and </a:t>
            </a:r>
            <a:r>
              <a:rPr lang="en-US" baseline="0" dirty="0" smtClean="0"/>
              <a:t>then continues </a:t>
            </a:r>
            <a:r>
              <a:rPr lang="en-US" baseline="0" dirty="0" smtClean="0"/>
              <a:t>to SW 112</a:t>
            </a:r>
            <a:r>
              <a:rPr lang="en-US" baseline="30000" dirty="0" smtClean="0"/>
              <a:t>th</a:t>
            </a:r>
            <a:r>
              <a:rPr lang="en-US" baseline="0" dirty="0" smtClean="0"/>
              <a:t> Avenue.</a:t>
            </a:r>
          </a:p>
          <a:p>
            <a:endParaRPr lang="en-US" baseline="0" dirty="0" smtClean="0"/>
          </a:p>
          <a:p>
            <a:r>
              <a:rPr lang="en-US" baseline="0" dirty="0" smtClean="0"/>
              <a:t>A 15’ easement will contain a 12’ multipurpose pathway.</a:t>
            </a:r>
          </a:p>
          <a:p>
            <a:endParaRPr lang="en-US" baseline="0" dirty="0" smtClean="0"/>
          </a:p>
          <a:p>
            <a:r>
              <a:rPr lang="en-US" baseline="0" dirty="0" smtClean="0"/>
              <a:t>As shown in the analysis and findings, staff </a:t>
            </a:r>
            <a:r>
              <a:rPr lang="en-US" dirty="0" smtClean="0"/>
              <a:t>recommends conditions</a:t>
            </a:r>
            <a:r>
              <a:rPr lang="en-US" baseline="0" dirty="0" smtClean="0"/>
              <a:t> of approval in support of the regional Ice Age </a:t>
            </a:r>
            <a:r>
              <a:rPr lang="en-US" baseline="0" dirty="0" err="1" smtClean="0"/>
              <a:t>Tonquin</a:t>
            </a:r>
            <a:r>
              <a:rPr lang="en-US" baseline="0" dirty="0" smtClean="0"/>
              <a:t> Trail for use by pedestrians and bicycles.</a:t>
            </a:r>
            <a:endParaRPr lang="en-US" dirty="0"/>
          </a:p>
        </p:txBody>
      </p:sp>
      <p:sp>
        <p:nvSpPr>
          <p:cNvPr id="4" name="Slide Number Placeholder 3"/>
          <p:cNvSpPr>
            <a:spLocks noGrp="1"/>
          </p:cNvSpPr>
          <p:nvPr>
            <p:ph type="sldNum" sz="quarter" idx="10"/>
          </p:nvPr>
        </p:nvSpPr>
        <p:spPr/>
        <p:txBody>
          <a:bodyPr/>
          <a:lstStyle/>
          <a:p>
            <a:fld id="{19601222-6690-40B9-93CD-574D3F8F1763}" type="slidenum">
              <a:rPr lang="en-US" smtClean="0"/>
              <a:pPr/>
              <a:t>12</a:t>
            </a:fld>
            <a:endParaRPr lang="en-US"/>
          </a:p>
        </p:txBody>
      </p:sp>
    </p:spTree>
    <p:extLst>
      <p:ext uri="{BB962C8B-B14F-4D97-AF65-F5344CB8AC3E}">
        <p14:creationId xmlns:p14="http://schemas.microsoft.com/office/powerpoint/2010/main" val="145914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proposal was reviewed for compliance with standards within Chapter 73A.</a:t>
            </a:r>
          </a:p>
          <a:p>
            <a:pPr marL="0" indent="0">
              <a:buFontTx/>
              <a:buNone/>
            </a:pPr>
            <a:endParaRPr lang="en-US" baseline="0" dirty="0" smtClean="0"/>
          </a:p>
          <a:p>
            <a:pPr marL="171450" indent="-171450">
              <a:buFontTx/>
              <a:buChar char="-"/>
            </a:pPr>
            <a:r>
              <a:rPr lang="en-US" baseline="0" dirty="0" smtClean="0"/>
              <a:t>As </a:t>
            </a:r>
            <a:r>
              <a:rPr lang="en-US" baseline="0" dirty="0" smtClean="0"/>
              <a:t>noted in your </a:t>
            </a:r>
            <a:r>
              <a:rPr lang="en-US" baseline="0" dirty="0" smtClean="0"/>
              <a:t>report</a:t>
            </a:r>
            <a:r>
              <a:rPr lang="en-US" baseline="0" dirty="0" smtClean="0"/>
              <a:t>, there are long expanses of building walls that do not have windows. </a:t>
            </a:r>
          </a:p>
          <a:p>
            <a:pPr marL="171450" indent="-171450">
              <a:buFontTx/>
              <a:buChar char="-"/>
            </a:pPr>
            <a:r>
              <a:rPr lang="en-US" baseline="0" dirty="0" smtClean="0"/>
              <a:t>Site lighting is adequate, the applicant has indicated that the lighting will be shielded to meet dark sky initiatives</a:t>
            </a:r>
          </a:p>
          <a:p>
            <a:pPr marL="171450" indent="-171450">
              <a:buFontTx/>
              <a:buChar char="-"/>
            </a:pPr>
            <a:r>
              <a:rPr lang="en-US" baseline="0" dirty="0" smtClean="0"/>
              <a:t>Safety and security – lighting is adequate although the use of windows seems to be minimal in some areas where parking is located</a:t>
            </a:r>
          </a:p>
          <a:p>
            <a:pPr marL="171450" indent="-171450">
              <a:buFontTx/>
              <a:buChar char="-"/>
            </a:pPr>
            <a:r>
              <a:rPr lang="en-US" baseline="0" dirty="0" smtClean="0"/>
              <a:t>Storage and screening – Site will have areas where semi trucks and trailers park for loading and unloading purposes.</a:t>
            </a:r>
          </a:p>
          <a:p>
            <a:pPr marL="171450" indent="-171450">
              <a:buFontTx/>
              <a:buChar char="-"/>
            </a:pPr>
            <a:r>
              <a:rPr lang="en-US" baseline="0" dirty="0" smtClean="0"/>
              <a:t>There will also be trash enclosures. </a:t>
            </a:r>
          </a:p>
          <a:p>
            <a:pPr marL="171450" indent="-171450">
              <a:buFontTx/>
              <a:buChar char="-"/>
            </a:pPr>
            <a:r>
              <a:rPr lang="en-US" baseline="0" dirty="0" smtClean="0"/>
              <a:t>No other outdoor storage is proposed.</a:t>
            </a:r>
          </a:p>
          <a:p>
            <a:pPr marL="171450" indent="-171450">
              <a:buFontTx/>
              <a:buChar char="-"/>
            </a:pPr>
            <a:endParaRPr lang="en-US" baseline="0" dirty="0" smtClean="0"/>
          </a:p>
          <a:p>
            <a:pPr marL="0" indent="0">
              <a:buFontTx/>
              <a:buNone/>
            </a:pPr>
            <a:r>
              <a:rPr lang="en-US" baseline="0" dirty="0" smtClean="0"/>
              <a:t>As shown in the analysis and findings, staff recommends conditions of approval in support of pedestrians and apply the industrial design standards.</a:t>
            </a:r>
          </a:p>
          <a:p>
            <a:pPr marL="0" indent="0">
              <a:buFontTx/>
              <a:buNone/>
            </a:pPr>
            <a:endParaRPr lang="en-US" baseline="0"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fld id="{19601222-6690-40B9-93CD-574D3F8F1763}" type="slidenum">
              <a:rPr lang="en-US" smtClean="0"/>
              <a:pPr/>
              <a:t>13</a:t>
            </a:fld>
            <a:endParaRPr lang="en-US"/>
          </a:p>
        </p:txBody>
      </p:sp>
    </p:spTree>
    <p:extLst>
      <p:ext uri="{BB962C8B-B14F-4D97-AF65-F5344CB8AC3E}">
        <p14:creationId xmlns:p14="http://schemas.microsoft.com/office/powerpoint/2010/main" val="3779590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Illustrated</a:t>
            </a:r>
            <a:r>
              <a:rPr lang="en-US" baseline="0" dirty="0" smtClean="0"/>
              <a:t> here is the pedestrian connectivity proposed by the applicant. </a:t>
            </a:r>
            <a:r>
              <a:rPr lang="en-US" dirty="0" smtClean="0"/>
              <a:t>As shown in the analysis and findings, staff recommends standard conditions of approval to</a:t>
            </a:r>
            <a:r>
              <a:rPr lang="en-US" baseline="0" dirty="0" smtClean="0"/>
              <a:t> ensure walkways are clearly illustrated and meet the requirements of the development  code.</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01222-6690-40B9-93CD-574D3F8F17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4570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location of mechanical equipment has not been determined but must be screened.</a:t>
            </a:r>
          </a:p>
          <a:p>
            <a:endParaRPr lang="en-US" baseline="0" dirty="0" smtClean="0"/>
          </a:p>
          <a:p>
            <a:r>
              <a:rPr lang="en-US" baseline="0" dirty="0" smtClean="0"/>
              <a:t>A recommended condition of approval requesting an updated landscaping plan has been provided.</a:t>
            </a:r>
          </a:p>
          <a:p>
            <a:endParaRPr lang="en-US" baseline="0" dirty="0" smtClean="0"/>
          </a:p>
          <a:p>
            <a:r>
              <a:rPr lang="en-US" baseline="0" dirty="0" smtClean="0"/>
              <a:t>Additionally, a condition of approval has been recommended to require year round screening of the loading docks by using evergreen or conifer type trees.</a:t>
            </a:r>
          </a:p>
          <a:p>
            <a:endParaRPr lang="en-US" baseline="0" dirty="0" smtClean="0"/>
          </a:p>
          <a:p>
            <a:r>
              <a:rPr lang="en-US" baseline="0" dirty="0" smtClean="0"/>
              <a:t>With the recommended conditions of approval the application will meet these requirements. </a:t>
            </a:r>
            <a:endParaRPr lang="en-US" dirty="0"/>
          </a:p>
        </p:txBody>
      </p:sp>
      <p:sp>
        <p:nvSpPr>
          <p:cNvPr id="4" name="Slide Number Placeholder 3"/>
          <p:cNvSpPr>
            <a:spLocks noGrp="1"/>
          </p:cNvSpPr>
          <p:nvPr>
            <p:ph type="sldNum" sz="quarter" idx="10"/>
          </p:nvPr>
        </p:nvSpPr>
        <p:spPr/>
        <p:txBody>
          <a:bodyPr/>
          <a:lstStyle/>
          <a:p>
            <a:fld id="{19601222-6690-40B9-93CD-574D3F8F1763}" type="slidenum">
              <a:rPr lang="en-US" smtClean="0"/>
              <a:pPr/>
              <a:t>15</a:t>
            </a:fld>
            <a:endParaRPr lang="en-US"/>
          </a:p>
        </p:txBody>
      </p:sp>
    </p:spTree>
    <p:extLst>
      <p:ext uri="{BB962C8B-B14F-4D97-AF65-F5344CB8AC3E}">
        <p14:creationId xmlns:p14="http://schemas.microsoft.com/office/powerpoint/2010/main" val="4064828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9601222-6690-40B9-93CD-574D3F8F1763}" type="slidenum">
              <a:rPr lang="en-US" smtClean="0"/>
              <a:pPr/>
              <a:t>16</a:t>
            </a:fld>
            <a:endParaRPr lang="en-US"/>
          </a:p>
        </p:txBody>
      </p:sp>
      <p:sp>
        <p:nvSpPr>
          <p:cNvPr id="5" name="Notes Placeholder 4"/>
          <p:cNvSpPr>
            <a:spLocks noGrp="1"/>
          </p:cNvSpPr>
          <p:nvPr>
            <p:ph type="body" sz="quarter" idx="11"/>
          </p:nvPr>
        </p:nvSpPr>
        <p:spPr/>
        <p:txBody>
          <a:bodyPr/>
          <a:lstStyle/>
          <a:p>
            <a:r>
              <a:rPr lang="en-US" dirty="0" smtClean="0"/>
              <a:t>The</a:t>
            </a:r>
            <a:r>
              <a:rPr lang="en-US" baseline="0" dirty="0" smtClean="0"/>
              <a:t> B</a:t>
            </a:r>
            <a:r>
              <a:rPr lang="en-US" dirty="0" smtClean="0"/>
              <a:t>uilding Design Objectives listed in TDC 73A.010 </a:t>
            </a:r>
            <a:r>
              <a:rPr lang="en-US" sz="1200" b="0" i="0" kern="1200" dirty="0" smtClean="0">
                <a:solidFill>
                  <a:schemeClr val="tx1"/>
                </a:solidFill>
                <a:effectLst/>
                <a:latin typeface="+mn-lt"/>
                <a:ea typeface="+mn-ea"/>
                <a:cs typeface="+mn-cs"/>
              </a:rPr>
              <a:t>promote functional, safe, innovative, and attractive buildings that are compatible with the surrounding environment.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proposed buildings have….</a:t>
            </a:r>
          </a:p>
          <a:p>
            <a:r>
              <a:rPr lang="en-US" sz="1200" b="0" i="0" kern="1200" dirty="0" smtClean="0">
                <a:solidFill>
                  <a:schemeClr val="tx1"/>
                </a:solidFill>
                <a:effectLst/>
                <a:latin typeface="+mn-lt"/>
                <a:ea typeface="+mn-ea"/>
                <a:cs typeface="+mn-cs"/>
              </a:rPr>
              <a:t>-  The</a:t>
            </a:r>
            <a:r>
              <a:rPr lang="en-US" sz="1200" b="0" i="0" kern="1200" baseline="0" dirty="0" smtClean="0">
                <a:solidFill>
                  <a:schemeClr val="tx1"/>
                </a:solidFill>
                <a:effectLst/>
                <a:latin typeface="+mn-lt"/>
                <a:ea typeface="+mn-ea"/>
                <a:cs typeface="+mn-cs"/>
              </a:rPr>
              <a:t> maximum height of the buildings will be 42’ 8” tall.</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Tilt up walls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will be used for these buildings.</a:t>
            </a:r>
          </a:p>
          <a:p>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Entryways</a:t>
            </a:r>
            <a:r>
              <a:rPr lang="en-US" sz="1200" b="0" i="0" kern="1200" baseline="0" dirty="0" smtClean="0">
                <a:solidFill>
                  <a:schemeClr val="tx1"/>
                </a:solidFill>
                <a:effectLst/>
                <a:latin typeface="+mn-lt"/>
                <a:ea typeface="+mn-ea"/>
                <a:cs typeface="+mn-cs"/>
              </a:rPr>
              <a:t> are </a:t>
            </a:r>
            <a:r>
              <a:rPr lang="en-US" sz="1200" b="0" i="0" kern="1200" baseline="0" dirty="0" smtClean="0">
                <a:solidFill>
                  <a:schemeClr val="tx1"/>
                </a:solidFill>
                <a:effectLst/>
                <a:latin typeface="+mn-lt"/>
                <a:ea typeface="+mn-ea"/>
                <a:cs typeface="+mn-cs"/>
              </a:rPr>
              <a:t>painted with darker colors </a:t>
            </a:r>
            <a:r>
              <a:rPr lang="en-US" sz="1200" b="0" i="0" kern="1200" baseline="0" dirty="0" smtClean="0">
                <a:solidFill>
                  <a:schemeClr val="tx1"/>
                </a:solidFill>
                <a:effectLst/>
                <a:latin typeface="+mn-lt"/>
                <a:ea typeface="+mn-ea"/>
                <a:cs typeface="+mn-cs"/>
              </a:rPr>
              <a:t>and </a:t>
            </a:r>
            <a:r>
              <a:rPr lang="en-US" sz="1200" b="0" i="0" kern="1200" baseline="0" dirty="0" smtClean="0">
                <a:solidFill>
                  <a:schemeClr val="tx1"/>
                </a:solidFill>
                <a:effectLst/>
                <a:latin typeface="+mn-lt"/>
                <a:ea typeface="+mn-ea"/>
                <a:cs typeface="+mn-cs"/>
              </a:rPr>
              <a:t>have red canopies proposed in these </a:t>
            </a:r>
            <a:r>
              <a:rPr lang="en-US" sz="1200" b="0" i="0" kern="1200" baseline="0" dirty="0" smtClean="0">
                <a:solidFill>
                  <a:schemeClr val="tx1"/>
                </a:solidFill>
                <a:effectLst/>
                <a:latin typeface="+mn-lt"/>
                <a:ea typeface="+mn-ea"/>
                <a:cs typeface="+mn-cs"/>
              </a:rPr>
              <a:t>areas to accent the main </a:t>
            </a:r>
            <a:r>
              <a:rPr lang="en-US" sz="1200" b="0" i="0" kern="1200" baseline="0" dirty="0" err="1" smtClean="0">
                <a:solidFill>
                  <a:schemeClr val="tx1"/>
                </a:solidFill>
                <a:effectLst/>
                <a:latin typeface="+mn-lt"/>
                <a:ea typeface="+mn-ea"/>
                <a:cs typeface="+mn-cs"/>
              </a:rPr>
              <a:t>entrys</a:t>
            </a:r>
            <a:r>
              <a:rPr lang="en-US" sz="1200" b="0" i="0" kern="1200" baseline="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a:p>
            <a:pPr marL="0" indent="0">
              <a:buFontTx/>
              <a:buNone/>
            </a:pPr>
            <a:r>
              <a:rPr lang="en-US" sz="1200" b="0" i="0" kern="1200" baseline="0" dirty="0" smtClean="0">
                <a:solidFill>
                  <a:schemeClr val="tx1"/>
                </a:solidFill>
                <a:effectLst/>
                <a:latin typeface="+mn-lt"/>
                <a:ea typeface="+mn-ea"/>
                <a:cs typeface="+mn-cs"/>
              </a:rPr>
              <a:t>-  Most of the wall area not serving as an entrance will be painted white.</a:t>
            </a:r>
            <a:endParaRPr lang="en-US" dirty="0"/>
          </a:p>
        </p:txBody>
      </p:sp>
    </p:spTree>
    <p:extLst>
      <p:ext uri="{BB962C8B-B14F-4D97-AF65-F5344CB8AC3E}">
        <p14:creationId xmlns:p14="http://schemas.microsoft.com/office/powerpoint/2010/main" val="803282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9601222-6690-40B9-93CD-574D3F8F1763}" type="slidenum">
              <a:rPr lang="en-US" smtClean="0"/>
              <a:pPr/>
              <a:t>17</a:t>
            </a:fld>
            <a:endParaRPr lang="en-US"/>
          </a:p>
        </p:txBody>
      </p:sp>
      <p:sp>
        <p:nvSpPr>
          <p:cNvPr id="5" name="Notes Placeholder 4"/>
          <p:cNvSpPr>
            <a:spLocks noGrp="1"/>
          </p:cNvSpPr>
          <p:nvPr>
            <p:ph type="body" sz="quarter" idx="11"/>
          </p:nvPr>
        </p:nvSpPr>
        <p:spPr/>
        <p:txBody>
          <a:bodyPr/>
          <a:lstStyle/>
          <a:p>
            <a:r>
              <a:rPr lang="en-US" dirty="0" smtClean="0"/>
              <a:t>Illustrated</a:t>
            </a:r>
            <a:r>
              <a:rPr lang="en-US" baseline="0" dirty="0" smtClean="0"/>
              <a:t> here is Building A’s east elevations, which is typical of all three proposed buildings. There are long expanses of building wall face that do not have windows or other architectural features.</a:t>
            </a:r>
          </a:p>
          <a:p>
            <a:endParaRPr lang="en-US" baseline="0" dirty="0" smtClean="0"/>
          </a:p>
          <a:p>
            <a:r>
              <a:rPr lang="en-US" baseline="0" dirty="0" smtClean="0"/>
              <a:t>Exhibit J </a:t>
            </a:r>
            <a:r>
              <a:rPr lang="en-US" baseline="0" dirty="0" smtClean="0"/>
              <a:t>pertains to requests staff </a:t>
            </a:r>
            <a:r>
              <a:rPr lang="en-US" baseline="0" dirty="0" smtClean="0"/>
              <a:t>made pertaining to building architecture and the purpose and objective statements of Chapter 73A.  </a:t>
            </a:r>
            <a:endParaRPr lang="en-US" dirty="0"/>
          </a:p>
        </p:txBody>
      </p:sp>
    </p:spTree>
    <p:extLst>
      <p:ext uri="{BB962C8B-B14F-4D97-AF65-F5344CB8AC3E}">
        <p14:creationId xmlns:p14="http://schemas.microsoft.com/office/powerpoint/2010/main" val="3410165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Illustrated here are other industrial</a:t>
            </a:r>
            <a:r>
              <a:rPr lang="en-US" baseline="0" dirty="0" smtClean="0"/>
              <a:t> building near the development site.</a:t>
            </a:r>
            <a:endParaRPr lang="en-US" dirty="0" smtClean="0"/>
          </a:p>
          <a:p>
            <a:endParaRPr lang="en-US" dirty="0" smtClean="0"/>
          </a:p>
          <a:p>
            <a:pPr marL="171450" indent="-171450">
              <a:buFontTx/>
              <a:buChar char="-"/>
            </a:pPr>
            <a:r>
              <a:rPr lang="en-US" baseline="0" dirty="0" smtClean="0"/>
              <a:t>Two top pictures illustrate industrial building located south of the intersection of SW </a:t>
            </a:r>
            <a:r>
              <a:rPr lang="en-US" baseline="0" dirty="0" err="1" smtClean="0"/>
              <a:t>Myslony</a:t>
            </a:r>
            <a:r>
              <a:rPr lang="en-US" baseline="0" dirty="0" smtClean="0"/>
              <a:t> Street and 112</a:t>
            </a:r>
            <a:r>
              <a:rPr lang="en-US" baseline="30000" dirty="0" smtClean="0"/>
              <a:t>th</a:t>
            </a:r>
            <a:r>
              <a:rPr lang="en-US" baseline="0" dirty="0" smtClean="0"/>
              <a:t> Avenue</a:t>
            </a:r>
          </a:p>
          <a:p>
            <a:pPr marL="171450" indent="-171450">
              <a:buFontTx/>
              <a:buChar char="-"/>
            </a:pPr>
            <a:r>
              <a:rPr lang="en-US" baseline="0" dirty="0" smtClean="0"/>
              <a:t>Lower left hand corner is a building currently under construction at the eastern terminus of SW </a:t>
            </a:r>
            <a:r>
              <a:rPr lang="en-US" baseline="0" dirty="0" err="1" smtClean="0"/>
              <a:t>Myslony</a:t>
            </a:r>
            <a:r>
              <a:rPr lang="en-US" baseline="0" dirty="0" smtClean="0"/>
              <a:t> St.</a:t>
            </a:r>
          </a:p>
          <a:p>
            <a:pPr marL="171450" indent="-171450">
              <a:buFontTx/>
              <a:buChar char="-"/>
            </a:pPr>
            <a:r>
              <a:rPr lang="en-US" baseline="0" dirty="0" smtClean="0"/>
              <a:t>Lower right is the building that abuts the subject property to the west.</a:t>
            </a:r>
            <a:endParaRPr lang="en-US" dirty="0" smtClean="0"/>
          </a:p>
        </p:txBody>
      </p:sp>
      <p:sp>
        <p:nvSpPr>
          <p:cNvPr id="4" name="Slide Number Placeholder 3"/>
          <p:cNvSpPr>
            <a:spLocks noGrp="1"/>
          </p:cNvSpPr>
          <p:nvPr>
            <p:ph type="sldNum" sz="quarter" idx="10"/>
          </p:nvPr>
        </p:nvSpPr>
        <p:spPr/>
        <p:txBody>
          <a:bodyPr/>
          <a:lstStyle/>
          <a:p>
            <a:fld id="{19601222-6690-40B9-93CD-574D3F8F1763}" type="slidenum">
              <a:rPr lang="en-US" smtClean="0"/>
              <a:pPr/>
              <a:t>18</a:t>
            </a:fld>
            <a:endParaRPr lang="en-US"/>
          </a:p>
        </p:txBody>
      </p:sp>
    </p:spTree>
    <p:extLst>
      <p:ext uri="{BB962C8B-B14F-4D97-AF65-F5344CB8AC3E}">
        <p14:creationId xmlns:p14="http://schemas.microsoft.com/office/powerpoint/2010/main" val="1276499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smtClean="0"/>
              <a:t>While</a:t>
            </a:r>
            <a:r>
              <a:rPr lang="en-US" baseline="0" dirty="0" smtClean="0"/>
              <a:t> the proposal complies with Chapter 73B standards, s</a:t>
            </a:r>
            <a:r>
              <a:rPr lang="en-US" dirty="0" smtClean="0"/>
              <a:t>taff</a:t>
            </a:r>
            <a:r>
              <a:rPr lang="en-US" baseline="0" dirty="0" smtClean="0"/>
              <a:t> recommends standard conditions of approval in support of tree preservation measures during construction, revegetation and post construction activities.</a:t>
            </a:r>
          </a:p>
          <a:p>
            <a:pPr marL="0" indent="0">
              <a:buFont typeface="Arial" panose="020B0604020202020204" pitchFamily="34" charset="0"/>
              <a:buNone/>
            </a:pPr>
            <a:endParaRPr lang="en-US" baseline="0" dirty="0" smtClean="0"/>
          </a:p>
          <a:p>
            <a:pPr marL="171450" indent="-171450">
              <a:buFontTx/>
              <a:buChar char="-"/>
            </a:pPr>
            <a:r>
              <a:rPr lang="en-US" baseline="0" dirty="0" smtClean="0"/>
              <a:t>Somewhere between 15.67% and 16.2% of the site will be landscaped, which meets the required minimum of 15%.</a:t>
            </a:r>
          </a:p>
          <a:p>
            <a:pPr marL="171450" indent="-171450">
              <a:buFontTx/>
              <a:buChar char="-"/>
            </a:pPr>
            <a:r>
              <a:rPr lang="en-US" baseline="0" dirty="0" smtClean="0"/>
              <a:t>As previously mentioned, staff has recommended the applicant submit an updated landscaping plan</a:t>
            </a:r>
          </a:p>
          <a:p>
            <a:pPr marL="171450" indent="-171450">
              <a:buFontTx/>
              <a:buChar char="-"/>
            </a:pPr>
            <a:r>
              <a:rPr lang="en-US" baseline="0" dirty="0" smtClean="0"/>
              <a:t>And a condition of approval has been recommended for additional screening for the loading docks.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9601222-6690-40B9-93CD-574D3F8F1763}" type="slidenum">
              <a:rPr lang="en-US" smtClean="0"/>
              <a:pPr/>
              <a:t>19</a:t>
            </a:fld>
            <a:endParaRPr lang="en-US"/>
          </a:p>
        </p:txBody>
      </p:sp>
    </p:spTree>
    <p:extLst>
      <p:ext uri="{BB962C8B-B14F-4D97-AF65-F5344CB8AC3E}">
        <p14:creationId xmlns:p14="http://schemas.microsoft.com/office/powerpoint/2010/main" val="613110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9601222-6690-40B9-93CD-574D3F8F1763}" type="slidenum">
              <a:rPr lang="en-US" smtClean="0"/>
              <a:pPr/>
              <a:t>2</a:t>
            </a:fld>
            <a:endParaRPr lang="en-US"/>
          </a:p>
        </p:txBody>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Chapter 73C</a:t>
            </a:r>
            <a:r>
              <a:rPr lang="en-US" baseline="0" dirty="0" smtClean="0"/>
              <a:t> provides standards for parking facilities. </a:t>
            </a:r>
          </a:p>
          <a:p>
            <a:endParaRPr lang="en-US" baseline="0" dirty="0" smtClean="0"/>
          </a:p>
          <a:p>
            <a:pPr marL="171450" indent="-171450">
              <a:buFontTx/>
              <a:buChar char="-"/>
            </a:pPr>
            <a:r>
              <a:rPr lang="en-US" baseline="0" dirty="0" smtClean="0"/>
              <a:t>The applicant has proposed 335 parking stalls with 305 being required. </a:t>
            </a:r>
          </a:p>
          <a:p>
            <a:pPr marL="171450" indent="-171450">
              <a:buFontTx/>
              <a:buChar char="-"/>
            </a:pPr>
            <a:r>
              <a:rPr lang="en-US" baseline="0" dirty="0" smtClean="0"/>
              <a:t>50 bicycle parking stalls are proposed with 45 being required</a:t>
            </a:r>
          </a:p>
          <a:p>
            <a:pPr marL="171450" indent="-171450">
              <a:buFontTx/>
              <a:buChar char="-"/>
            </a:pPr>
            <a:r>
              <a:rPr lang="en-US" dirty="0" smtClean="0"/>
              <a:t>The drive</a:t>
            </a:r>
            <a:r>
              <a:rPr lang="en-US" baseline="0" dirty="0" smtClean="0"/>
              <a:t> aisle, loading and parking lot landscaping were also reviewed by staff and comply with code requirements.</a:t>
            </a:r>
            <a:endParaRPr lang="en-US" dirty="0"/>
          </a:p>
        </p:txBody>
      </p:sp>
      <p:sp>
        <p:nvSpPr>
          <p:cNvPr id="4" name="Slide Number Placeholder 3"/>
          <p:cNvSpPr>
            <a:spLocks noGrp="1"/>
          </p:cNvSpPr>
          <p:nvPr>
            <p:ph type="sldNum" sz="quarter" idx="10"/>
          </p:nvPr>
        </p:nvSpPr>
        <p:spPr/>
        <p:txBody>
          <a:bodyPr/>
          <a:lstStyle/>
          <a:p>
            <a:fld id="{19601222-6690-40B9-93CD-574D3F8F1763}" type="slidenum">
              <a:rPr lang="en-US" smtClean="0"/>
              <a:pPr/>
              <a:t>20</a:t>
            </a:fld>
            <a:endParaRPr lang="en-US"/>
          </a:p>
        </p:txBody>
      </p:sp>
    </p:spTree>
    <p:extLst>
      <p:ext uri="{BB962C8B-B14F-4D97-AF65-F5344CB8AC3E}">
        <p14:creationId xmlns:p14="http://schemas.microsoft.com/office/powerpoint/2010/main" val="53106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standard</a:t>
            </a:r>
            <a:r>
              <a:rPr lang="en-US" baseline="0" dirty="0" smtClean="0"/>
              <a:t> for parking lot landscaping requires one deciduous shade tree for every 4 parking spaces. </a:t>
            </a:r>
          </a:p>
          <a:p>
            <a:endParaRPr lang="en-US" baseline="0" dirty="0" smtClean="0"/>
          </a:p>
          <a:p>
            <a:r>
              <a:rPr lang="en-US" baseline="0" dirty="0" smtClean="0"/>
              <a:t>Staff has recommended an updated landscaping plan that will include parking lot landscaping. </a:t>
            </a:r>
          </a:p>
          <a:p>
            <a:endParaRPr lang="en-US" baseline="0" dirty="0" smtClean="0"/>
          </a:p>
          <a:p>
            <a:r>
              <a:rPr lang="en-US" baseline="0" dirty="0" smtClean="0"/>
              <a:t>With the recommended conditions of approval the application will better meet the requirements of Chapter 73C. </a:t>
            </a:r>
          </a:p>
        </p:txBody>
      </p:sp>
      <p:sp>
        <p:nvSpPr>
          <p:cNvPr id="4" name="Slide Number Placeholder 3"/>
          <p:cNvSpPr>
            <a:spLocks noGrp="1"/>
          </p:cNvSpPr>
          <p:nvPr>
            <p:ph type="sldNum" sz="quarter" idx="10"/>
          </p:nvPr>
        </p:nvSpPr>
        <p:spPr/>
        <p:txBody>
          <a:bodyPr/>
          <a:lstStyle/>
          <a:p>
            <a:fld id="{19601222-6690-40B9-93CD-574D3F8F1763}" type="slidenum">
              <a:rPr lang="en-US" smtClean="0"/>
              <a:pPr/>
              <a:t>21</a:t>
            </a:fld>
            <a:endParaRPr lang="en-US"/>
          </a:p>
        </p:txBody>
      </p:sp>
    </p:spTree>
    <p:extLst>
      <p:ext uri="{BB962C8B-B14F-4D97-AF65-F5344CB8AC3E}">
        <p14:creationId xmlns:p14="http://schemas.microsoft.com/office/powerpoint/2010/main" val="2751546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applicant has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proposed to use the Minimum Standards Waste Method,</a:t>
            </a:r>
            <a:r>
              <a:rPr lang="en-US" sz="1200" kern="1200" baseline="0" dirty="0" smtClean="0">
                <a:solidFill>
                  <a:schemeClr val="tx1"/>
                </a:solidFill>
                <a:effectLst/>
                <a:latin typeface="+mn-lt"/>
                <a:ea typeface="+mn-ea"/>
                <a:cs typeface="+mn-cs"/>
              </a:rPr>
              <a:t> as described in Chapter 7</a:t>
            </a:r>
            <a:r>
              <a:rPr lang="en-US" sz="1200" kern="1200" dirty="0" smtClean="0">
                <a:solidFill>
                  <a:schemeClr val="tx1"/>
                </a:solidFill>
                <a:effectLst/>
                <a:latin typeface="+mn-lt"/>
                <a:ea typeface="+mn-ea"/>
                <a:cs typeface="+mn-cs"/>
              </a:rPr>
              <a:t>3D.030.</a:t>
            </a:r>
            <a:r>
              <a:rPr lang="en-US" sz="1200" kern="1200" baseline="0" dirty="0" smtClean="0">
                <a:solidFill>
                  <a:schemeClr val="tx1"/>
                </a:solidFill>
                <a:effectLst/>
                <a:latin typeface="+mn-lt"/>
                <a:ea typeface="+mn-ea"/>
                <a:cs typeface="+mn-cs"/>
              </a:rPr>
              <a:t> The development code finds this method is the most appropriately used when specific uses or tenants are not known.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Six trash enclosures, two for each building, are proposed to serve the overall development.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enclosures will be located at the north and south ends of each building.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 A condition of approval has been provided that addresses required waste and recycling requirements.</a:t>
            </a:r>
            <a:endParaRPr lang="en-US" dirty="0"/>
          </a:p>
        </p:txBody>
      </p:sp>
      <p:sp>
        <p:nvSpPr>
          <p:cNvPr id="4" name="Slide Number Placeholder 3"/>
          <p:cNvSpPr>
            <a:spLocks noGrp="1"/>
          </p:cNvSpPr>
          <p:nvPr>
            <p:ph type="sldNum" sz="quarter" idx="10"/>
          </p:nvPr>
        </p:nvSpPr>
        <p:spPr/>
        <p:txBody>
          <a:bodyPr/>
          <a:lstStyle/>
          <a:p>
            <a:fld id="{19601222-6690-40B9-93CD-574D3F8F1763}" type="slidenum">
              <a:rPr lang="en-US" smtClean="0"/>
              <a:pPr/>
              <a:t>22</a:t>
            </a:fld>
            <a:endParaRPr lang="en-US"/>
          </a:p>
        </p:txBody>
      </p:sp>
    </p:spTree>
    <p:extLst>
      <p:ext uri="{BB962C8B-B14F-4D97-AF65-F5344CB8AC3E}">
        <p14:creationId xmlns:p14="http://schemas.microsoft.com/office/powerpoint/2010/main" val="4155712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TDC</a:t>
            </a:r>
            <a:r>
              <a:rPr lang="en-US" baseline="0" dirty="0" smtClean="0"/>
              <a:t> 74 provides standards for public improvements. </a:t>
            </a:r>
          </a:p>
          <a:p>
            <a:endParaRPr lang="en-US" baseline="0" dirty="0" smtClean="0"/>
          </a:p>
          <a:p>
            <a:r>
              <a:rPr lang="en-US" baseline="0" dirty="0" smtClean="0"/>
              <a:t>-  Water – No upgrade will be required for the existing public water main.  The applicant has proposed one 3-inch domestic and two 1-inch fire service laterals with gate valves near the main. </a:t>
            </a:r>
          </a:p>
          <a:p>
            <a:endParaRPr lang="en-US" baseline="0" dirty="0" smtClean="0"/>
          </a:p>
          <a:p>
            <a:r>
              <a:rPr lang="en-US" baseline="0" dirty="0" smtClean="0"/>
              <a:t>-  Sanitary Sewer – The applicant has proposed to relocate an existing 21-inch public sanitary sewer line that currently cuts diagonally across the site. </a:t>
            </a:r>
          </a:p>
          <a:p>
            <a:endParaRPr lang="en-US" baseline="0" dirty="0" smtClean="0"/>
          </a:p>
          <a:p>
            <a:r>
              <a:rPr lang="en-US" baseline="0" dirty="0" smtClean="0"/>
              <a:t>-  The sanitary sewer line could be located within the easement for the Ice Age </a:t>
            </a:r>
            <a:r>
              <a:rPr lang="en-US" baseline="0" dirty="0" err="1" smtClean="0"/>
              <a:t>Tonquin</a:t>
            </a:r>
            <a:r>
              <a:rPr lang="en-US" baseline="0" dirty="0" smtClean="0"/>
              <a:t> Trail.</a:t>
            </a:r>
          </a:p>
          <a:p>
            <a:endParaRPr lang="en-US" baseline="0" dirty="0" smtClean="0"/>
          </a:p>
          <a:p>
            <a:r>
              <a:rPr lang="en-US" baseline="0" dirty="0" smtClean="0"/>
              <a:t>Conditions of approval have been provided to address standards within Chapter 74.</a:t>
            </a:r>
          </a:p>
        </p:txBody>
      </p:sp>
      <p:sp>
        <p:nvSpPr>
          <p:cNvPr id="4" name="Slide Number Placeholder 3"/>
          <p:cNvSpPr>
            <a:spLocks noGrp="1"/>
          </p:cNvSpPr>
          <p:nvPr>
            <p:ph type="sldNum" sz="quarter" idx="10"/>
          </p:nvPr>
        </p:nvSpPr>
        <p:spPr/>
        <p:txBody>
          <a:bodyPr/>
          <a:lstStyle/>
          <a:p>
            <a:fld id="{19601222-6690-40B9-93CD-574D3F8F1763}" type="slidenum">
              <a:rPr lang="en-US" smtClean="0"/>
              <a:pPr/>
              <a:t>23</a:t>
            </a:fld>
            <a:endParaRPr lang="en-US"/>
          </a:p>
        </p:txBody>
      </p:sp>
    </p:spTree>
    <p:extLst>
      <p:ext uri="{BB962C8B-B14F-4D97-AF65-F5344CB8AC3E}">
        <p14:creationId xmlns:p14="http://schemas.microsoft.com/office/powerpoint/2010/main" val="2437918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applicant has proposed an</a:t>
            </a:r>
            <a:r>
              <a:rPr lang="en-US" baseline="0" dirty="0" smtClean="0"/>
              <a:t> underground stormwater detention system for up to the 25-year storm event </a:t>
            </a:r>
            <a:r>
              <a:rPr lang="en-US" baseline="0" dirty="0" smtClean="0"/>
              <a:t>and hydromodification </a:t>
            </a:r>
            <a:r>
              <a:rPr lang="en-US" baseline="0" dirty="0" smtClean="0"/>
              <a:t>requirements required. </a:t>
            </a:r>
          </a:p>
          <a:p>
            <a:endParaRPr lang="en-US" baseline="0" dirty="0" smtClean="0"/>
          </a:p>
          <a:p>
            <a:r>
              <a:rPr lang="en-US" baseline="0" dirty="0" smtClean="0"/>
              <a:t>There are some areas that can’t be detained due to topography but equivalent detention will be required where possible.</a:t>
            </a:r>
          </a:p>
          <a:p>
            <a:endParaRPr lang="en-US" baseline="0" dirty="0" smtClean="0"/>
          </a:p>
          <a:p>
            <a:r>
              <a:rPr lang="en-US" dirty="0" smtClean="0"/>
              <a:t>With recommended</a:t>
            </a:r>
            <a:r>
              <a:rPr lang="en-US" baseline="0" dirty="0" smtClean="0"/>
              <a:t> </a:t>
            </a:r>
            <a:r>
              <a:rPr lang="en-US" dirty="0" smtClean="0"/>
              <a:t>conditions of</a:t>
            </a:r>
            <a:r>
              <a:rPr lang="en-US" baseline="0" dirty="0" smtClean="0"/>
              <a:t> approval</a:t>
            </a:r>
            <a:r>
              <a:rPr lang="en-US" dirty="0" smtClean="0"/>
              <a:t>, the proposal will require compliance with both the City and CWS storm drainage requirements, or an acceptable alternative.</a:t>
            </a:r>
          </a:p>
          <a:p>
            <a:endParaRPr lang="en-US" dirty="0"/>
          </a:p>
        </p:txBody>
      </p:sp>
      <p:sp>
        <p:nvSpPr>
          <p:cNvPr id="4" name="Slide Number Placeholder 3"/>
          <p:cNvSpPr>
            <a:spLocks noGrp="1"/>
          </p:cNvSpPr>
          <p:nvPr>
            <p:ph type="sldNum" sz="quarter" idx="10"/>
          </p:nvPr>
        </p:nvSpPr>
        <p:spPr/>
        <p:txBody>
          <a:bodyPr/>
          <a:lstStyle/>
          <a:p>
            <a:fld id="{19601222-6690-40B9-93CD-574D3F8F1763}" type="slidenum">
              <a:rPr lang="en-US" smtClean="0"/>
              <a:pPr/>
              <a:t>24</a:t>
            </a:fld>
            <a:endParaRPr lang="en-US"/>
          </a:p>
        </p:txBody>
      </p:sp>
    </p:spTree>
    <p:extLst>
      <p:ext uri="{BB962C8B-B14F-4D97-AF65-F5344CB8AC3E}">
        <p14:creationId xmlns:p14="http://schemas.microsoft.com/office/powerpoint/2010/main" val="4022624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applicant proposes four points of ingress and egress</a:t>
            </a:r>
            <a:r>
              <a:rPr lang="en-US" sz="1200" kern="1200" baseline="0" dirty="0" smtClean="0">
                <a:solidFill>
                  <a:schemeClr val="tx1"/>
                </a:solidFill>
                <a:effectLst/>
                <a:latin typeface="+mn-lt"/>
                <a:ea typeface="+mn-ea"/>
                <a:cs typeface="+mn-cs"/>
              </a:rPr>
              <a:t> along the SW </a:t>
            </a:r>
            <a:r>
              <a:rPr lang="en-US" sz="1200" kern="1200" baseline="0" dirty="0" err="1" smtClean="0">
                <a:solidFill>
                  <a:schemeClr val="tx1"/>
                </a:solidFill>
                <a:effectLst/>
                <a:latin typeface="+mn-lt"/>
                <a:ea typeface="+mn-ea"/>
                <a:cs typeface="+mn-cs"/>
              </a:rPr>
              <a:t>Msylony</a:t>
            </a:r>
            <a:r>
              <a:rPr lang="en-US" sz="1200" kern="1200" baseline="0" dirty="0" smtClean="0">
                <a:solidFill>
                  <a:schemeClr val="tx1"/>
                </a:solidFill>
                <a:effectLst/>
                <a:latin typeface="+mn-lt"/>
                <a:ea typeface="+mn-ea"/>
                <a:cs typeface="+mn-cs"/>
              </a:rPr>
              <a:t> Street Frontage.</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City’s transportation consultants reviewed and recommended approval of the proposed driveway locations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City Manager</a:t>
            </a:r>
            <a:r>
              <a:rPr lang="en-US" sz="1200" kern="1200" baseline="0" dirty="0" smtClean="0">
                <a:solidFill>
                  <a:schemeClr val="tx1"/>
                </a:solidFill>
                <a:effectLst/>
                <a:latin typeface="+mn-lt"/>
                <a:ea typeface="+mn-ea"/>
                <a:cs typeface="+mn-cs"/>
              </a:rPr>
              <a:t> or, in this case the ARB, will determine if the proposed driveway widths ranging from 26 feet to 40 feet are appropriate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01222-6690-40B9-93CD-574D3F8F17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5495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Chapter</a:t>
            </a:r>
            <a:r>
              <a:rPr lang="en-US" baseline="0" dirty="0" smtClean="0"/>
              <a:t> 75 provides access standards for existing streets. </a:t>
            </a:r>
          </a:p>
          <a:p>
            <a:endParaRPr lang="en-US" baseline="0" dirty="0" smtClean="0"/>
          </a:p>
          <a:p>
            <a:pPr marL="171450" indent="-171450">
              <a:buFontTx/>
              <a:buChar char="-"/>
            </a:pPr>
            <a:r>
              <a:rPr lang="en-US" baseline="0" dirty="0" smtClean="0"/>
              <a:t>Staff has recommended that the easternmost driveway be increased from the proposed width of 30 feet to 36 feet.</a:t>
            </a:r>
          </a:p>
          <a:p>
            <a:endParaRPr lang="en-US" baseline="0" dirty="0" smtClean="0"/>
          </a:p>
          <a:p>
            <a:pPr marL="171450" indent="-171450">
              <a:buFontTx/>
              <a:buChar char="-"/>
            </a:pPr>
            <a:r>
              <a:rPr lang="en-US" baseline="0" dirty="0" smtClean="0"/>
              <a:t>Half street improvements will be required from the SW </a:t>
            </a:r>
            <a:r>
              <a:rPr lang="en-US" baseline="0" dirty="0" err="1" smtClean="0"/>
              <a:t>Myslony</a:t>
            </a:r>
            <a:r>
              <a:rPr lang="en-US" baseline="0" dirty="0" smtClean="0"/>
              <a:t> Street centerline including curb and gutters, striping, planter strip and sidewalk. </a:t>
            </a:r>
          </a:p>
          <a:p>
            <a:pPr marL="171450" indent="-171450">
              <a:buFontTx/>
              <a:buChar char="-"/>
            </a:pPr>
            <a:endParaRPr lang="en-US" baseline="0" dirty="0" smtClean="0"/>
          </a:p>
          <a:p>
            <a:pPr marL="171450" indent="-171450">
              <a:buFontTx/>
              <a:buChar char="-"/>
            </a:pPr>
            <a:r>
              <a:rPr lang="en-US" baseline="0" dirty="0" smtClean="0"/>
              <a:t>With staff recommended conditions of approval </a:t>
            </a:r>
            <a:r>
              <a:rPr lang="en-US" baseline="0" smtClean="0"/>
              <a:t>the requirements </a:t>
            </a:r>
            <a:r>
              <a:rPr lang="en-US" baseline="0" dirty="0" smtClean="0"/>
              <a:t>of Chapter 75 will be met. </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19601222-6690-40B9-93CD-574D3F8F1763}" type="slidenum">
              <a:rPr lang="en-US" smtClean="0"/>
              <a:pPr/>
              <a:t>26</a:t>
            </a:fld>
            <a:endParaRPr lang="en-US"/>
          </a:p>
        </p:txBody>
      </p:sp>
    </p:spTree>
    <p:extLst>
      <p:ext uri="{BB962C8B-B14F-4D97-AF65-F5344CB8AC3E}">
        <p14:creationId xmlns:p14="http://schemas.microsoft.com/office/powerpoint/2010/main" val="2106329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601222-6690-40B9-93CD-574D3F8F1763}" type="slidenum">
              <a:rPr lang="en-US" smtClean="0"/>
              <a:pPr/>
              <a:t>27</a:t>
            </a:fld>
            <a:endParaRPr lang="en-US"/>
          </a:p>
        </p:txBody>
      </p:sp>
    </p:spTree>
    <p:extLst>
      <p:ext uri="{BB962C8B-B14F-4D97-AF65-F5344CB8AC3E}">
        <p14:creationId xmlns:p14="http://schemas.microsoft.com/office/powerpoint/2010/main" val="3382157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9601222-6690-40B9-93CD-574D3F8F1763}" type="slidenum">
              <a:rPr lang="en-US" smtClean="0"/>
              <a:pPr/>
              <a:t>3</a:t>
            </a:fld>
            <a:endParaRPr lang="en-US"/>
          </a:p>
        </p:txBody>
      </p:sp>
      <p:sp>
        <p:nvSpPr>
          <p:cNvPr id="5" name="Notes Placeholder 4"/>
          <p:cNvSpPr>
            <a:spLocks noGrp="1"/>
          </p:cNvSpPr>
          <p:nvPr>
            <p:ph type="body" sz="quarter" idx="11"/>
          </p:nvPr>
        </p:nvSpPr>
        <p:spPr/>
        <p:txBody>
          <a:bodyPr/>
          <a:lstStyle/>
          <a:p>
            <a:r>
              <a:rPr lang="en-US" baseline="0" dirty="0" smtClean="0"/>
              <a:t>The vacant property is about 20.4 acres in area and is zoned General Manufacturing (MG). </a:t>
            </a:r>
          </a:p>
          <a:p>
            <a:endParaRPr lang="en-US" baseline="0" dirty="0" smtClean="0"/>
          </a:p>
          <a:p>
            <a:r>
              <a:rPr lang="en-US" baseline="0" dirty="0" smtClean="0"/>
              <a:t>The northern 10 acres of the property was recently annexed into the City. </a:t>
            </a:r>
            <a:endParaRPr lang="en-US" baseline="0" dirty="0" smtClean="0"/>
          </a:p>
          <a:p>
            <a:endParaRPr lang="en-US" baseline="0" dirty="0" smtClean="0"/>
          </a:p>
          <a:p>
            <a:r>
              <a:rPr lang="en-US" baseline="0" dirty="0" smtClean="0"/>
              <a:t>There are industrial uses to the east, west and south.</a:t>
            </a:r>
          </a:p>
          <a:p>
            <a:endParaRPr lang="en-US" baseline="0" dirty="0" smtClean="0"/>
          </a:p>
          <a:p>
            <a:r>
              <a:rPr lang="en-US" baseline="0" dirty="0" smtClean="0"/>
              <a:t>The property will be accessed from SW </a:t>
            </a:r>
            <a:r>
              <a:rPr lang="en-US" baseline="0" dirty="0" err="1" smtClean="0"/>
              <a:t>Myslony</a:t>
            </a:r>
            <a:r>
              <a:rPr lang="en-US" baseline="0" dirty="0" smtClean="0"/>
              <a:t> Street.  </a:t>
            </a:r>
            <a:endParaRPr lang="en-US" dirty="0"/>
          </a:p>
        </p:txBody>
      </p:sp>
    </p:spTree>
    <p:extLst>
      <p:ext uri="{BB962C8B-B14F-4D97-AF65-F5344CB8AC3E}">
        <p14:creationId xmlns:p14="http://schemas.microsoft.com/office/powerpoint/2010/main" val="1196502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9601222-6690-40B9-93CD-574D3F8F1763}" type="slidenum">
              <a:rPr lang="en-US" smtClean="0"/>
              <a:pPr/>
              <a:t>4</a:t>
            </a:fld>
            <a:endParaRPr lang="en-US"/>
          </a:p>
        </p:txBody>
      </p:sp>
      <p:sp>
        <p:nvSpPr>
          <p:cNvPr id="5" name="Notes Placeholder 4"/>
          <p:cNvSpPr>
            <a:spLocks noGrp="1"/>
          </p:cNvSpPr>
          <p:nvPr>
            <p:ph type="body"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The applicant is requesting approval to construct three</a:t>
            </a:r>
            <a:r>
              <a:rPr lang="en-US" sz="1400" kern="1200" baseline="0" dirty="0" smtClean="0">
                <a:solidFill>
                  <a:schemeClr val="tx1"/>
                </a:solidFill>
                <a:effectLst/>
                <a:latin typeface="+mn-lt"/>
                <a:ea typeface="+mn-ea"/>
                <a:cs typeface="+mn-cs"/>
              </a:rPr>
              <a:t> industrial buildings totaling </a:t>
            </a:r>
            <a:r>
              <a:rPr lang="en-US" sz="1400" kern="1200" dirty="0" smtClean="0">
                <a:solidFill>
                  <a:schemeClr val="tx1"/>
                </a:solidFill>
                <a:effectLst/>
                <a:latin typeface="+mn-lt"/>
                <a:ea typeface="+mn-ea"/>
                <a:cs typeface="+mn-cs"/>
              </a:rPr>
              <a:t>approximately 442,575 square feet. Building</a:t>
            </a:r>
            <a:r>
              <a:rPr lang="en-US" sz="1400" kern="1200" baseline="0" dirty="0" smtClean="0">
                <a:solidFill>
                  <a:schemeClr val="tx1"/>
                </a:solidFill>
                <a:effectLst/>
                <a:latin typeface="+mn-lt"/>
                <a:ea typeface="+mn-ea"/>
                <a:cs typeface="+mn-cs"/>
              </a:rPr>
              <a:t> A would be 148,600 </a:t>
            </a:r>
            <a:r>
              <a:rPr lang="en-US" sz="1400" kern="1200" baseline="0" dirty="0" err="1" smtClean="0">
                <a:solidFill>
                  <a:schemeClr val="tx1"/>
                </a:solidFill>
                <a:effectLst/>
                <a:latin typeface="+mn-lt"/>
                <a:ea typeface="+mn-ea"/>
                <a:cs typeface="+mn-cs"/>
              </a:rPr>
              <a:t>sqft</a:t>
            </a:r>
            <a:r>
              <a:rPr lang="en-US" sz="1400" kern="1200" baseline="0" dirty="0" smtClean="0">
                <a:solidFill>
                  <a:schemeClr val="tx1"/>
                </a:solidFill>
                <a:effectLst/>
                <a:latin typeface="+mn-lt"/>
                <a:ea typeface="+mn-ea"/>
                <a:cs typeface="+mn-cs"/>
              </a:rPr>
              <a:t>, building B would be 142,550 </a:t>
            </a:r>
            <a:r>
              <a:rPr lang="en-US" sz="1400" kern="1200" baseline="0" dirty="0" err="1" smtClean="0">
                <a:solidFill>
                  <a:schemeClr val="tx1"/>
                </a:solidFill>
                <a:effectLst/>
                <a:latin typeface="+mn-lt"/>
                <a:ea typeface="+mn-ea"/>
                <a:cs typeface="+mn-cs"/>
              </a:rPr>
              <a:t>sqft</a:t>
            </a:r>
            <a:r>
              <a:rPr lang="en-US" sz="1400" kern="1200" baseline="0" dirty="0" smtClean="0">
                <a:solidFill>
                  <a:schemeClr val="tx1"/>
                </a:solidFill>
                <a:effectLst/>
                <a:latin typeface="+mn-lt"/>
                <a:ea typeface="+mn-ea"/>
                <a:cs typeface="+mn-cs"/>
              </a:rPr>
              <a:t> and building C would be 151,425 </a:t>
            </a:r>
            <a:r>
              <a:rPr lang="en-US" sz="1400" kern="1200" baseline="0" dirty="0" err="1" smtClean="0">
                <a:solidFill>
                  <a:schemeClr val="tx1"/>
                </a:solidFill>
                <a:effectLst/>
                <a:latin typeface="+mn-lt"/>
                <a:ea typeface="+mn-ea"/>
                <a:cs typeface="+mn-cs"/>
              </a:rPr>
              <a:t>sqft</a:t>
            </a:r>
            <a:r>
              <a:rPr lang="en-US" sz="14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400" kern="1200" baseline="0" dirty="0" smtClean="0">
                <a:solidFill>
                  <a:schemeClr val="tx1"/>
                </a:solidFill>
                <a:effectLst/>
                <a:latin typeface="+mn-lt"/>
                <a:ea typeface="+mn-ea"/>
                <a:cs typeface="+mn-cs"/>
              </a:rPr>
              <a:t>The applicant has stated that the b</a:t>
            </a:r>
            <a:r>
              <a:rPr lang="en-US" sz="1400" kern="1200" dirty="0" smtClean="0">
                <a:solidFill>
                  <a:schemeClr val="tx1"/>
                </a:solidFill>
                <a:effectLst/>
                <a:latin typeface="+mn-lt"/>
                <a:ea typeface="+mn-ea"/>
                <a:cs typeface="+mn-cs"/>
              </a:rPr>
              <a:t>uildings will be used for speculative warehouse and freight movement and</a:t>
            </a:r>
            <a:r>
              <a:rPr lang="en-US" sz="1400" kern="1200" baseline="0" dirty="0" smtClean="0">
                <a:solidFill>
                  <a:schemeClr val="tx1"/>
                </a:solidFill>
                <a:effectLst/>
                <a:latin typeface="+mn-lt"/>
                <a:ea typeface="+mn-ea"/>
                <a:cs typeface="+mn-cs"/>
              </a:rPr>
              <a:t> light manufacturing </a:t>
            </a:r>
            <a:r>
              <a:rPr lang="en-US" sz="1400" kern="1200" dirty="0" smtClean="0">
                <a:solidFill>
                  <a:schemeClr val="tx1"/>
                </a:solidFill>
                <a:effectLst/>
                <a:latin typeface="+mn-lt"/>
                <a:ea typeface="+mn-ea"/>
                <a:cs typeface="+mn-cs"/>
              </a:rPr>
              <a:t>uses.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400" kern="1200" dirty="0" smtClean="0">
                <a:solidFill>
                  <a:schemeClr val="tx1"/>
                </a:solidFill>
                <a:effectLst/>
                <a:latin typeface="+mn-lt"/>
                <a:ea typeface="+mn-ea"/>
                <a:cs typeface="+mn-cs"/>
              </a:rPr>
              <a:t>The</a:t>
            </a:r>
            <a:r>
              <a:rPr lang="en-US" sz="1400" kern="1200" baseline="0" dirty="0" smtClean="0">
                <a:solidFill>
                  <a:schemeClr val="tx1"/>
                </a:solidFill>
                <a:effectLst/>
                <a:latin typeface="+mn-lt"/>
                <a:ea typeface="+mn-ea"/>
                <a:cs typeface="+mn-cs"/>
              </a:rPr>
              <a:t> applicant’s plans illustrate a total of 8 tenant spaces</a:t>
            </a:r>
            <a:r>
              <a:rPr lang="en-US" sz="1400" kern="1200" dirty="0" smtClean="0">
                <a:solidFill>
                  <a:schemeClr val="tx1"/>
                </a:solidFill>
                <a:effectLst/>
                <a:latin typeface="+mn-lt"/>
                <a:ea typeface="+mn-ea"/>
                <a:cs typeface="+mn-cs"/>
              </a:rPr>
              <a:t>.</a:t>
            </a:r>
            <a:r>
              <a:rPr lang="en-US" sz="14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400" kern="1200" baseline="0" dirty="0" smtClean="0">
                <a:solidFill>
                  <a:schemeClr val="tx1"/>
                </a:solidFill>
                <a:effectLst/>
                <a:latin typeface="+mn-lt"/>
                <a:ea typeface="+mn-ea"/>
                <a:cs typeface="+mn-cs"/>
              </a:rPr>
              <a:t>There are 335</a:t>
            </a:r>
            <a:r>
              <a:rPr lang="en-US" sz="1400" kern="1200" dirty="0" smtClean="0">
                <a:solidFill>
                  <a:schemeClr val="tx1"/>
                </a:solidFill>
                <a:effectLst/>
                <a:latin typeface="+mn-lt"/>
                <a:ea typeface="+mn-ea"/>
                <a:cs typeface="+mn-cs"/>
              </a:rPr>
              <a:t> parking stalls,</a:t>
            </a:r>
            <a:r>
              <a:rPr lang="en-US" sz="1400" kern="1200" baseline="0" dirty="0" smtClean="0">
                <a:solidFill>
                  <a:schemeClr val="tx1"/>
                </a:solidFill>
                <a:effectLst/>
                <a:latin typeface="+mn-lt"/>
                <a:ea typeface="+mn-ea"/>
                <a:cs typeface="+mn-cs"/>
              </a:rPr>
              <a:t> 50 bicycle parking stalls, 18 vanpool/carpool </a:t>
            </a:r>
            <a:r>
              <a:rPr lang="en-US" sz="1400" kern="1200" baseline="0" dirty="0" smtClean="0">
                <a:solidFill>
                  <a:schemeClr val="tx1"/>
                </a:solidFill>
                <a:effectLst/>
                <a:latin typeface="+mn-lt"/>
                <a:ea typeface="+mn-ea"/>
                <a:cs typeface="+mn-cs"/>
              </a:rPr>
              <a:t>spaces and extensive </a:t>
            </a:r>
            <a:r>
              <a:rPr lang="en-US" sz="1400" kern="1200" baseline="0" dirty="0" smtClean="0">
                <a:solidFill>
                  <a:schemeClr val="tx1"/>
                </a:solidFill>
                <a:effectLst/>
                <a:latin typeface="+mn-lt"/>
                <a:ea typeface="+mn-ea"/>
                <a:cs typeface="+mn-cs"/>
              </a:rPr>
              <a:t>l</a:t>
            </a:r>
            <a:r>
              <a:rPr lang="en-US" sz="1400" kern="1200" dirty="0" smtClean="0">
                <a:solidFill>
                  <a:schemeClr val="tx1"/>
                </a:solidFill>
                <a:effectLst/>
                <a:latin typeface="+mn-lt"/>
                <a:ea typeface="+mn-ea"/>
                <a:cs typeface="+mn-cs"/>
              </a:rPr>
              <a:t>oading facilities including</a:t>
            </a:r>
            <a:r>
              <a:rPr lang="en-US" sz="1400" kern="1200" baseline="0" dirty="0" smtClean="0">
                <a:solidFill>
                  <a:schemeClr val="tx1"/>
                </a:solidFill>
                <a:effectLst/>
                <a:latin typeface="+mn-lt"/>
                <a:ea typeface="+mn-ea"/>
                <a:cs typeface="+mn-cs"/>
              </a:rPr>
              <a:t> 71 loading </a:t>
            </a:r>
            <a:r>
              <a:rPr lang="en-US" sz="1400" kern="1200" dirty="0" smtClean="0">
                <a:solidFill>
                  <a:schemeClr val="tx1"/>
                </a:solidFill>
                <a:effectLst/>
                <a:latin typeface="+mn-lt"/>
                <a:ea typeface="+mn-ea"/>
                <a:cs typeface="+mn-cs"/>
              </a:rPr>
              <a:t>docks. The</a:t>
            </a:r>
            <a:r>
              <a:rPr lang="en-US" sz="1400" kern="1200" baseline="0" dirty="0" smtClean="0">
                <a:solidFill>
                  <a:schemeClr val="tx1"/>
                </a:solidFill>
                <a:effectLst/>
                <a:latin typeface="+mn-lt"/>
                <a:ea typeface="+mn-ea"/>
                <a:cs typeface="+mn-cs"/>
              </a:rPr>
              <a:t> docks will be</a:t>
            </a:r>
            <a:r>
              <a:rPr lang="en-US" sz="1400" kern="1200" dirty="0" smtClean="0">
                <a:solidFill>
                  <a:schemeClr val="tx1"/>
                </a:solidFill>
                <a:effectLst/>
                <a:latin typeface="+mn-lt"/>
                <a:ea typeface="+mn-ea"/>
                <a:cs typeface="+mn-cs"/>
              </a:rPr>
              <a:t> oriented towards the interior</a:t>
            </a:r>
            <a:r>
              <a:rPr lang="en-US" sz="1400" kern="1200" baseline="0" dirty="0" smtClean="0">
                <a:solidFill>
                  <a:schemeClr val="tx1"/>
                </a:solidFill>
                <a:effectLst/>
                <a:latin typeface="+mn-lt"/>
                <a:ea typeface="+mn-ea"/>
                <a:cs typeface="+mn-cs"/>
              </a:rPr>
              <a:t> of Buildings B and C. Building A’s loading docks will face the western property line</a:t>
            </a:r>
            <a:r>
              <a:rPr lang="en-US" sz="14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400" kern="1200" dirty="0" smtClean="0">
                <a:solidFill>
                  <a:schemeClr val="tx1"/>
                </a:solidFill>
                <a:effectLst/>
                <a:latin typeface="+mn-lt"/>
                <a:ea typeface="+mn-ea"/>
                <a:cs typeface="+mn-cs"/>
              </a:rPr>
              <a:t>There are also 4 ingress/egress</a:t>
            </a:r>
            <a:r>
              <a:rPr lang="en-US" sz="1400" kern="1200" baseline="0" dirty="0" smtClean="0">
                <a:solidFill>
                  <a:schemeClr val="tx1"/>
                </a:solidFill>
                <a:effectLst/>
                <a:latin typeface="+mn-lt"/>
                <a:ea typeface="+mn-ea"/>
                <a:cs typeface="+mn-cs"/>
              </a:rPr>
              <a:t> driveways that will be accessed from SW </a:t>
            </a:r>
            <a:r>
              <a:rPr lang="en-US" sz="1400" kern="1200" baseline="0" dirty="0" err="1" smtClean="0">
                <a:solidFill>
                  <a:schemeClr val="tx1"/>
                </a:solidFill>
                <a:effectLst/>
                <a:latin typeface="+mn-lt"/>
                <a:ea typeface="+mn-ea"/>
                <a:cs typeface="+mn-cs"/>
              </a:rPr>
              <a:t>Myslony</a:t>
            </a:r>
            <a:r>
              <a:rPr lang="en-US" sz="1400" kern="1200" baseline="0" dirty="0" smtClean="0">
                <a:solidFill>
                  <a:schemeClr val="tx1"/>
                </a:solidFill>
                <a:effectLst/>
                <a:latin typeface="+mn-lt"/>
                <a:ea typeface="+mn-ea"/>
                <a:cs typeface="+mn-cs"/>
              </a:rPr>
              <a:t> Street.</a:t>
            </a:r>
            <a:endParaRPr lang="en-US" sz="1400" kern="1200" dirty="0" smtClean="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112302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9601222-6690-40B9-93CD-574D3F8F1763}" type="slidenum">
              <a:rPr lang="en-US" smtClean="0"/>
              <a:pPr/>
              <a:t>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8919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9601222-6690-40B9-93CD-574D3F8F1763}" type="slidenum">
              <a:rPr lang="en-US" smtClean="0"/>
              <a:pPr/>
              <a:t>6</a:t>
            </a:fld>
            <a:endParaRPr lang="en-US"/>
          </a:p>
        </p:txBody>
      </p:sp>
      <p:sp>
        <p:nvSpPr>
          <p:cNvPr id="5" name="Notes Placeholder 4"/>
          <p:cNvSpPr>
            <a:spLocks noGrp="1"/>
          </p:cNvSpPr>
          <p:nvPr>
            <p:ph type="body" sz="quarter" idx="11"/>
          </p:nvPr>
        </p:nvSpPr>
        <p:spPr/>
        <p:txBody>
          <a:bodyPr/>
          <a:lstStyle/>
          <a:p>
            <a:r>
              <a:rPr lang="en-US" dirty="0" smtClean="0"/>
              <a:t>The </a:t>
            </a:r>
            <a:r>
              <a:rPr lang="en-US" dirty="0" smtClean="0"/>
              <a:t>application was reviewed for compliance with Chapters 73A thought</a:t>
            </a:r>
            <a:r>
              <a:rPr lang="en-US" baseline="0" dirty="0" smtClean="0"/>
              <a:t> 73G, 74 and 75. There are recommended conditions of approval listed in your report.</a:t>
            </a:r>
            <a:endParaRPr lang="en-US" dirty="0"/>
          </a:p>
        </p:txBody>
      </p:sp>
    </p:spTree>
    <p:extLst>
      <p:ext uri="{BB962C8B-B14F-4D97-AF65-F5344CB8AC3E}">
        <p14:creationId xmlns:p14="http://schemas.microsoft.com/office/powerpoint/2010/main" val="2486446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  As allowed by code, a </a:t>
            </a:r>
            <a:r>
              <a:rPr lang="en-US" sz="1200" b="0" i="0" kern="1200" baseline="0" dirty="0" smtClean="0">
                <a:solidFill>
                  <a:schemeClr val="tx1"/>
                </a:solidFill>
                <a:effectLst/>
                <a:latin typeface="+mn-lt"/>
                <a:ea typeface="+mn-ea"/>
                <a:cs typeface="+mn-cs"/>
              </a:rPr>
              <a:t>T</a:t>
            </a:r>
            <a:r>
              <a:rPr lang="en-US" sz="1200" b="0" i="0" kern="1200" dirty="0" smtClean="0">
                <a:solidFill>
                  <a:schemeClr val="tx1"/>
                </a:solidFill>
                <a:effectLst/>
                <a:latin typeface="+mn-lt"/>
                <a:ea typeface="+mn-ea"/>
                <a:cs typeface="+mn-cs"/>
              </a:rPr>
              <a:t>ree Removal Permit application</a:t>
            </a:r>
            <a:r>
              <a:rPr lang="en-US" sz="1200" b="0" i="0" kern="1200" baseline="0" dirty="0" smtClean="0">
                <a:solidFill>
                  <a:schemeClr val="tx1"/>
                </a:solidFill>
                <a:effectLst/>
                <a:latin typeface="+mn-lt"/>
                <a:ea typeface="+mn-ea"/>
                <a:cs typeface="+mn-cs"/>
              </a:rPr>
              <a:t> was </a:t>
            </a:r>
            <a:r>
              <a:rPr lang="en-US" sz="1200" b="0" i="0" kern="1200" dirty="0" smtClean="0">
                <a:solidFill>
                  <a:schemeClr val="tx1"/>
                </a:solidFill>
                <a:effectLst/>
                <a:latin typeface="+mn-lt"/>
                <a:ea typeface="+mn-ea"/>
                <a:cs typeface="+mn-cs"/>
              </a:rPr>
              <a:t>submitted in conjunction with the Architectural Review application.</a:t>
            </a:r>
            <a:r>
              <a:rPr lang="en-US" sz="1200" b="0" i="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  As part of the record, a </a:t>
            </a:r>
            <a:r>
              <a:rPr lang="en-US" sz="1200" dirty="0" smtClean="0"/>
              <a:t>tree preservation plan and arborist report</a:t>
            </a:r>
            <a:r>
              <a:rPr lang="en-US" sz="1200" baseline="0" dirty="0" smtClean="0"/>
              <a:t> are included as Exhibit A3. 103 trees were surveyed with 77 proposed for removal for being in poor health or conflicting with building or the parking lot construction.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  Staff recommends Conditions of Approval related to tree preservation and removal standards.</a:t>
            </a:r>
            <a:endParaRPr lang="en-US" dirty="0" smtClean="0"/>
          </a:p>
        </p:txBody>
      </p:sp>
      <p:sp>
        <p:nvSpPr>
          <p:cNvPr id="4" name="Slide Number Placeholder 3"/>
          <p:cNvSpPr>
            <a:spLocks noGrp="1"/>
          </p:cNvSpPr>
          <p:nvPr>
            <p:ph type="sldNum" sz="quarter" idx="10"/>
          </p:nvPr>
        </p:nvSpPr>
        <p:spPr/>
        <p:txBody>
          <a:bodyPr/>
          <a:lstStyle/>
          <a:p>
            <a:fld id="{19601222-6690-40B9-93CD-574D3F8F1763}" type="slidenum">
              <a:rPr lang="en-US" smtClean="0"/>
              <a:pPr/>
              <a:t>7</a:t>
            </a:fld>
            <a:endParaRPr lang="en-US"/>
          </a:p>
        </p:txBody>
      </p:sp>
    </p:spTree>
    <p:extLst>
      <p:ext uri="{BB962C8B-B14F-4D97-AF65-F5344CB8AC3E}">
        <p14:creationId xmlns:p14="http://schemas.microsoft.com/office/powerpoint/2010/main" val="1068736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Chapter</a:t>
            </a:r>
            <a:r>
              <a:rPr lang="en-US" baseline="0" dirty="0" smtClean="0"/>
              <a:t> 61 provides the district regulations for the MG zone. </a:t>
            </a:r>
          </a:p>
          <a:p>
            <a:endParaRPr lang="en-US" baseline="0" dirty="0" smtClean="0"/>
          </a:p>
          <a:p>
            <a:r>
              <a:rPr lang="en-US" baseline="0" dirty="0" smtClean="0"/>
              <a:t>The applicant meets minimum setbacks and does not exceed the maximum allowable building </a:t>
            </a:r>
            <a:r>
              <a:rPr lang="en-US" baseline="0" dirty="0" smtClean="0"/>
              <a:t>height. </a:t>
            </a:r>
            <a:endParaRPr lang="en-US" dirty="0" smtClean="0"/>
          </a:p>
          <a:p>
            <a:endParaRPr lang="en-US" dirty="0" smtClean="0"/>
          </a:p>
          <a:p>
            <a:r>
              <a:rPr lang="en-US" dirty="0" smtClean="0"/>
              <a:t>The applicant identifies warehouse and distribution and light manufacturing uses for future tenants. </a:t>
            </a:r>
          </a:p>
          <a:p>
            <a:endParaRPr lang="en-US" dirty="0" smtClean="0"/>
          </a:p>
          <a:p>
            <a:r>
              <a:rPr lang="en-US" dirty="0" smtClean="0"/>
              <a:t>Warehousing</a:t>
            </a:r>
            <a:r>
              <a:rPr lang="en-US" baseline="0" dirty="0" smtClean="0"/>
              <a:t> and distribution</a:t>
            </a:r>
            <a:r>
              <a:rPr lang="en-US" dirty="0" smtClean="0"/>
              <a:t> is characterized by the storage, repackaging, delivery and movement of products.</a:t>
            </a:r>
          </a:p>
          <a:p>
            <a:endParaRPr lang="en-US" dirty="0" smtClean="0"/>
          </a:p>
          <a:p>
            <a:r>
              <a:rPr lang="en-US" dirty="0" smtClean="0"/>
              <a:t>Light Manufacturing</a:t>
            </a:r>
            <a:r>
              <a:rPr lang="en-US" baseline="0" dirty="0" smtClean="0"/>
              <a:t> involves the assembly, fabrication, or processing of goods and materials that ordinarily do not create noise, smoke, fumes, odors, glare, or health or safety hazards.</a:t>
            </a:r>
            <a:endParaRPr lang="en-US" dirty="0" smtClean="0"/>
          </a:p>
          <a:p>
            <a:r>
              <a:rPr lang="en-US" dirty="0" smtClean="0"/>
              <a:t> </a:t>
            </a:r>
          </a:p>
          <a:p>
            <a:r>
              <a:rPr lang="en-US" baseline="0" dirty="0" smtClean="0"/>
              <a:t>With recommended conditions of approval, the future tenants must comply with the permitted uses in the zone.</a:t>
            </a:r>
            <a:endParaRPr lang="en-US" dirty="0"/>
          </a:p>
        </p:txBody>
      </p:sp>
      <p:sp>
        <p:nvSpPr>
          <p:cNvPr id="4" name="Slide Number Placeholder 3"/>
          <p:cNvSpPr>
            <a:spLocks noGrp="1"/>
          </p:cNvSpPr>
          <p:nvPr>
            <p:ph type="sldNum" sz="quarter" idx="10"/>
          </p:nvPr>
        </p:nvSpPr>
        <p:spPr/>
        <p:txBody>
          <a:bodyPr/>
          <a:lstStyle/>
          <a:p>
            <a:fld id="{19601222-6690-40B9-93CD-574D3F8F1763}" type="slidenum">
              <a:rPr lang="en-US" smtClean="0"/>
              <a:pPr/>
              <a:t>8</a:t>
            </a:fld>
            <a:endParaRPr lang="en-US"/>
          </a:p>
        </p:txBody>
      </p:sp>
    </p:spTree>
    <p:extLst>
      <p:ext uri="{BB962C8B-B14F-4D97-AF65-F5344CB8AC3E}">
        <p14:creationId xmlns:p14="http://schemas.microsoft.com/office/powerpoint/2010/main" val="502567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There’s </a:t>
            </a:r>
            <a:r>
              <a:rPr lang="en-US" baseline="0" dirty="0" smtClean="0"/>
              <a:t>floodplain and a small area of floodway in the northwestern corner of the property. </a:t>
            </a:r>
          </a:p>
          <a:p>
            <a:endParaRPr lang="en-US" baseline="0" dirty="0" smtClean="0"/>
          </a:p>
          <a:p>
            <a:r>
              <a:rPr lang="en-US" baseline="0" dirty="0" smtClean="0"/>
              <a:t>The applicant will be required to obtain a flood hazard area development permit illustrating compliance with TDC 70.170 and 70.180.</a:t>
            </a:r>
          </a:p>
          <a:p>
            <a:endParaRPr lang="en-US" baseline="0" dirty="0" smtClean="0"/>
          </a:p>
          <a:p>
            <a:r>
              <a:rPr lang="en-US" baseline="0" dirty="0" smtClean="0"/>
              <a:t>As shown in the analysis and findings, staff </a:t>
            </a:r>
            <a:r>
              <a:rPr lang="en-US" dirty="0" smtClean="0"/>
              <a:t>recommends conditions of approval</a:t>
            </a:r>
            <a:r>
              <a:rPr lang="en-US" baseline="0" dirty="0" smtClean="0"/>
              <a:t> in order to meet the requirements of Chapter 70.</a:t>
            </a:r>
            <a:endParaRPr lang="en-US" dirty="0"/>
          </a:p>
        </p:txBody>
      </p:sp>
      <p:sp>
        <p:nvSpPr>
          <p:cNvPr id="4" name="Slide Number Placeholder 3"/>
          <p:cNvSpPr>
            <a:spLocks noGrp="1"/>
          </p:cNvSpPr>
          <p:nvPr>
            <p:ph type="sldNum" sz="quarter" idx="10"/>
          </p:nvPr>
        </p:nvSpPr>
        <p:spPr/>
        <p:txBody>
          <a:bodyPr/>
          <a:lstStyle/>
          <a:p>
            <a:fld id="{19601222-6690-40B9-93CD-574D3F8F1763}" type="slidenum">
              <a:rPr lang="en-US" smtClean="0"/>
              <a:pPr/>
              <a:t>9</a:t>
            </a:fld>
            <a:endParaRPr lang="en-US"/>
          </a:p>
        </p:txBody>
      </p:sp>
    </p:spTree>
    <p:extLst>
      <p:ext uri="{BB962C8B-B14F-4D97-AF65-F5344CB8AC3E}">
        <p14:creationId xmlns:p14="http://schemas.microsoft.com/office/powerpoint/2010/main" val="2176757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B18473-65EE-43F6-80DE-7D60700540B4}"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C013E-450B-4D29-A50E-9BADB49D505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B18473-65EE-43F6-80DE-7D60700540B4}"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C013E-450B-4D29-A50E-9BADB49D50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B18473-65EE-43F6-80DE-7D60700540B4}"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C013E-450B-4D29-A50E-9BADB49D505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B18473-65EE-43F6-80DE-7D60700540B4}"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C013E-450B-4D29-A50E-9BADB49D50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B18473-65EE-43F6-80DE-7D60700540B4}"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C013E-450B-4D29-A50E-9BADB49D505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B18473-65EE-43F6-80DE-7D60700540B4}" type="datetimeFigureOut">
              <a:rPr lang="en-US" smtClean="0"/>
              <a:pPr/>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C013E-450B-4D29-A50E-9BADB49D50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B18473-65EE-43F6-80DE-7D60700540B4}" type="datetimeFigureOut">
              <a:rPr lang="en-US" smtClean="0"/>
              <a:pPr/>
              <a:t>6/29/2022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AC013E-450B-4D29-A50E-9BADB49D50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B18473-65EE-43F6-80DE-7D60700540B4}" type="datetimeFigureOut">
              <a:rPr lang="en-US" smtClean="0"/>
              <a:pPr/>
              <a:t>6/29/2022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AC013E-450B-4D29-A50E-9BADB49D50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18473-65EE-43F6-80DE-7D60700540B4}" type="datetimeFigureOut">
              <a:rPr lang="en-US" smtClean="0"/>
              <a:pPr/>
              <a:t>6/29/2022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AC013E-450B-4D29-A50E-9BADB49D50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B18473-65EE-43F6-80DE-7D60700540B4}" type="datetimeFigureOut">
              <a:rPr lang="en-US" smtClean="0"/>
              <a:pPr/>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C013E-450B-4D29-A50E-9BADB49D50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B18473-65EE-43F6-80DE-7D60700540B4}" type="datetimeFigureOut">
              <a:rPr lang="en-US" smtClean="0"/>
              <a:pPr/>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C013E-450B-4D29-A50E-9BADB49D505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B18473-65EE-43F6-80DE-7D60700540B4}" type="datetimeFigureOut">
              <a:rPr lang="en-US" smtClean="0"/>
              <a:pPr/>
              <a:t>6/29/2022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AC013E-450B-4D29-A50E-9BADB49D50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omments" Target="../comments/comment2.xml"/><Relationship Id="rId5" Type="http://schemas.openxmlformats.org/officeDocument/2006/relationships/image" Target="../media/image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omments" Target="../comments/comment3.xml"/><Relationship Id="rId5" Type="http://schemas.openxmlformats.org/officeDocument/2006/relationships/image" Target="../media/image1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comments" Target="../comments/commen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7200" y="76200"/>
            <a:ext cx="8229601" cy="5869959"/>
          </a:xfrm>
          <a:prstGeom prst="rect">
            <a:avLst/>
          </a:prstGeom>
        </p:spPr>
      </p:pic>
      <p:sp>
        <p:nvSpPr>
          <p:cNvPr id="2" name="Rectangle 1"/>
          <p:cNvSpPr/>
          <p:nvPr/>
        </p:nvSpPr>
        <p:spPr>
          <a:xfrm>
            <a:off x="533400" y="760141"/>
            <a:ext cx="3200400" cy="1295400"/>
          </a:xfrm>
          <a:prstGeom prst="rect">
            <a:avLst/>
          </a:prstGeom>
          <a:solidFill>
            <a:srgbClr val="77787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7200" y="5791200"/>
            <a:ext cx="8229600" cy="838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495800" y="5867400"/>
            <a:ext cx="4191000" cy="646331"/>
          </a:xfrm>
          <a:prstGeom prst="rect">
            <a:avLst/>
          </a:prstGeom>
          <a:noFill/>
        </p:spPr>
        <p:txBody>
          <a:bodyPr wrap="square" rtlCol="0">
            <a:spAutoFit/>
          </a:bodyPr>
          <a:lstStyle/>
          <a:p>
            <a:pPr algn="r"/>
            <a:r>
              <a:rPr lang="en-US" b="1" dirty="0" smtClean="0">
                <a:solidFill>
                  <a:schemeClr val="bg1"/>
                </a:solidFill>
                <a:effectLst>
                  <a:outerShdw blurRad="38100" dist="38100" dir="2700000" algn="tl">
                    <a:srgbClr val="000000">
                      <a:alpha val="43137"/>
                    </a:srgbClr>
                  </a:outerShdw>
                </a:effectLst>
              </a:rPr>
              <a:t>ARCHITECTURAL REVIEW BOARD</a:t>
            </a:r>
          </a:p>
          <a:p>
            <a:pPr algn="r"/>
            <a:r>
              <a:rPr lang="en-US" b="1" dirty="0" smtClean="0">
                <a:solidFill>
                  <a:schemeClr val="bg1"/>
                </a:solidFill>
                <a:effectLst>
                  <a:outerShdw blurRad="38100" dist="38100" dir="2700000" algn="tl">
                    <a:srgbClr val="000000">
                      <a:alpha val="43137"/>
                    </a:srgbClr>
                  </a:outerShdw>
                </a:effectLst>
              </a:rPr>
              <a:t>June 29, 2022</a:t>
            </a:r>
            <a:endParaRPr lang="en-US" b="1" dirty="0">
              <a:solidFill>
                <a:schemeClr val="bg1"/>
              </a:solidFill>
              <a:effectLst>
                <a:outerShdw blurRad="38100" dist="38100" dir="2700000" algn="tl">
                  <a:srgbClr val="000000">
                    <a:alpha val="43137"/>
                  </a:srgbClr>
                </a:outerShdw>
              </a:effectLst>
            </a:endParaRPr>
          </a:p>
        </p:txBody>
      </p:sp>
      <p:sp>
        <p:nvSpPr>
          <p:cNvPr id="15" name="TextBox 14"/>
          <p:cNvSpPr txBox="1"/>
          <p:nvPr/>
        </p:nvSpPr>
        <p:spPr>
          <a:xfrm>
            <a:off x="457200" y="5867400"/>
            <a:ext cx="4419600" cy="646331"/>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AR 21-0018</a:t>
            </a:r>
          </a:p>
          <a:p>
            <a:r>
              <a:rPr lang="en-US" b="1" dirty="0" err="1" smtClean="0">
                <a:solidFill>
                  <a:schemeClr val="bg1"/>
                </a:solidFill>
                <a:effectLst>
                  <a:outerShdw blurRad="38100" dist="38100" dir="2700000" algn="tl">
                    <a:srgbClr val="000000">
                      <a:alpha val="43137"/>
                    </a:srgbClr>
                  </a:outerShdw>
                </a:effectLst>
              </a:rPr>
              <a:t>Walgraeve</a:t>
            </a:r>
            <a:r>
              <a:rPr lang="en-US" b="1" dirty="0" smtClean="0">
                <a:solidFill>
                  <a:schemeClr val="bg1"/>
                </a:solidFill>
                <a:effectLst>
                  <a:outerShdw blurRad="38100" dist="38100" dir="2700000" algn="tl">
                    <a:srgbClr val="000000">
                      <a:alpha val="43137"/>
                    </a:srgbClr>
                  </a:outerShdw>
                </a:effectLst>
              </a:rPr>
              <a:t> Industrial Park (Hedges Creek)</a:t>
            </a:r>
          </a:p>
        </p:txBody>
      </p:sp>
      <p:sp>
        <p:nvSpPr>
          <p:cNvPr id="16" name="TextBox 15"/>
          <p:cNvSpPr txBox="1"/>
          <p:nvPr/>
        </p:nvSpPr>
        <p:spPr>
          <a:xfrm>
            <a:off x="457200" y="475582"/>
            <a:ext cx="3200400" cy="1846659"/>
          </a:xfrm>
          <a:prstGeom prst="rect">
            <a:avLst/>
          </a:prstGeom>
          <a:noFill/>
        </p:spPr>
        <p:txBody>
          <a:bodyPr wrap="square" rtlCol="0">
            <a:spAutoFit/>
          </a:bodyPr>
          <a:lstStyle/>
          <a:p>
            <a:pPr algn="ctr"/>
            <a:endParaRPr lang="en-US" sz="2400" b="1" dirty="0" smtClean="0">
              <a:solidFill>
                <a:schemeClr val="bg1"/>
              </a:solidFill>
              <a:effectLst>
                <a:outerShdw blurRad="38100" dist="38100" dir="2700000" algn="tl">
                  <a:srgbClr val="000000">
                    <a:alpha val="43137"/>
                  </a:srgbClr>
                </a:outerShdw>
              </a:effectLst>
            </a:endParaRPr>
          </a:p>
          <a:p>
            <a:pPr algn="ctr"/>
            <a:r>
              <a:rPr lang="en-US" sz="2400" b="1" dirty="0" smtClean="0">
                <a:solidFill>
                  <a:schemeClr val="bg1"/>
                </a:solidFill>
                <a:effectLst>
                  <a:outerShdw blurRad="38100" dist="38100" dir="2700000" algn="tl">
                    <a:srgbClr val="000000">
                      <a:alpha val="43137"/>
                    </a:srgbClr>
                  </a:outerShdw>
                </a:effectLst>
              </a:rPr>
              <a:t>AR 21-0018</a:t>
            </a:r>
          </a:p>
          <a:p>
            <a:pPr algn="ctr"/>
            <a:r>
              <a:rPr lang="en-US" sz="1600" b="1" dirty="0" err="1" smtClean="0">
                <a:solidFill>
                  <a:schemeClr val="bg1"/>
                </a:solidFill>
                <a:effectLst>
                  <a:outerShdw blurRad="38100" dist="38100" dir="2700000" algn="tl">
                    <a:srgbClr val="000000">
                      <a:alpha val="43137"/>
                    </a:srgbClr>
                  </a:outerShdw>
                </a:effectLst>
              </a:rPr>
              <a:t>Walgraeve</a:t>
            </a:r>
            <a:r>
              <a:rPr lang="en-US" sz="1600" b="1" dirty="0" smtClean="0">
                <a:solidFill>
                  <a:schemeClr val="bg1"/>
                </a:solidFill>
                <a:effectLst>
                  <a:outerShdw blurRad="38100" dist="38100" dir="2700000" algn="tl">
                    <a:srgbClr val="000000">
                      <a:alpha val="43137"/>
                    </a:srgbClr>
                  </a:outerShdw>
                </a:effectLst>
              </a:rPr>
              <a:t> Industrial Park (Hedges Creek)</a:t>
            </a:r>
          </a:p>
          <a:p>
            <a:pPr algn="ctr"/>
            <a:r>
              <a:rPr lang="en-US" sz="1600" b="1" dirty="0" smtClean="0">
                <a:solidFill>
                  <a:schemeClr val="bg1"/>
                </a:solidFill>
                <a:effectLst>
                  <a:outerShdw blurRad="38100" dist="38100" dir="2700000" algn="tl">
                    <a:srgbClr val="000000">
                      <a:alpha val="43137"/>
                    </a:srgbClr>
                  </a:outerShdw>
                </a:effectLst>
              </a:rPr>
              <a:t>11345 SW Herman Road</a:t>
            </a:r>
            <a:endParaRPr lang="en-US" b="1" dirty="0" smtClean="0">
              <a:solidFill>
                <a:schemeClr val="bg1"/>
              </a:solidFill>
              <a:effectLst>
                <a:outerShdw blurRad="38100" dist="38100" dir="2700000" algn="tl">
                  <a:srgbClr val="000000">
                    <a:alpha val="43137"/>
                  </a:srgbClr>
                </a:outerShdw>
              </a:effectLst>
            </a:endParaRPr>
          </a:p>
          <a:p>
            <a:pPr algn="ct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2798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657600" y="1940351"/>
            <a:ext cx="5054944" cy="3735180"/>
          </a:xfrm>
          <a:prstGeom prst="rect">
            <a:avLst/>
          </a:prstGeom>
        </p:spPr>
      </p:pic>
      <p:sp>
        <p:nvSpPr>
          <p:cNvPr id="5" name="Rectangle 4"/>
          <p:cNvSpPr/>
          <p:nvPr/>
        </p:nvSpPr>
        <p:spPr>
          <a:xfrm>
            <a:off x="457200" y="304800"/>
            <a:ext cx="8229600" cy="838200"/>
          </a:xfrm>
          <a:prstGeom prst="rect">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7787B"/>
              </a:solidFill>
            </a:endParaRPr>
          </a:p>
        </p:txBody>
      </p:sp>
      <p:pic>
        <p:nvPicPr>
          <p:cNvPr id="8" name="Picture 7" descr="CDLogo-hi res_white.png"/>
          <p:cNvPicPr>
            <a:picLocks noChangeAspect="1"/>
          </p:cNvPicPr>
          <p:nvPr/>
        </p:nvPicPr>
        <p:blipFill>
          <a:blip r:embed="rId4" cstate="print"/>
          <a:srcRect b="17332"/>
          <a:stretch>
            <a:fillRect/>
          </a:stretch>
        </p:blipFill>
        <p:spPr>
          <a:xfrm>
            <a:off x="609600" y="304800"/>
            <a:ext cx="812403" cy="762000"/>
          </a:xfrm>
          <a:prstGeom prst="rect">
            <a:avLst/>
          </a:prstGeom>
        </p:spPr>
      </p:pic>
      <p:sp>
        <p:nvSpPr>
          <p:cNvPr id="9" name="TextBox 8"/>
          <p:cNvSpPr txBox="1"/>
          <p:nvPr/>
        </p:nvSpPr>
        <p:spPr>
          <a:xfrm>
            <a:off x="1600200" y="381000"/>
            <a:ext cx="7010400" cy="646331"/>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TDC </a:t>
            </a:r>
            <a:r>
              <a:rPr lang="en-US" sz="3600" b="1" dirty="0" smtClean="0">
                <a:solidFill>
                  <a:schemeClr val="bg1"/>
                </a:solidFill>
                <a:effectLst>
                  <a:outerShdw blurRad="38100" dist="38100" dir="2700000" algn="tl">
                    <a:srgbClr val="000000">
                      <a:alpha val="43137"/>
                    </a:srgbClr>
                  </a:outerShdw>
                </a:effectLst>
              </a:rPr>
              <a:t>72: </a:t>
            </a:r>
            <a:r>
              <a:rPr lang="en-US" sz="3600" b="1" dirty="0">
                <a:solidFill>
                  <a:schemeClr val="bg1"/>
                </a:solidFill>
                <a:effectLst>
                  <a:outerShdw blurRad="38100" dist="38100" dir="2700000" algn="tl">
                    <a:srgbClr val="000000">
                      <a:alpha val="43137"/>
                    </a:srgbClr>
                  </a:outerShdw>
                </a:effectLst>
              </a:rPr>
              <a:t>NRPO District</a:t>
            </a:r>
          </a:p>
        </p:txBody>
      </p:sp>
      <p:sp>
        <p:nvSpPr>
          <p:cNvPr id="11" name="Rectangle 10"/>
          <p:cNvSpPr/>
          <p:nvPr/>
        </p:nvSpPr>
        <p:spPr>
          <a:xfrm>
            <a:off x="457200" y="5791200"/>
            <a:ext cx="8229600" cy="838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610600" y="6488668"/>
            <a:ext cx="533400" cy="369332"/>
          </a:xfrm>
          <a:prstGeom prst="rect">
            <a:avLst/>
          </a:prstGeom>
          <a:solidFill>
            <a:srgbClr val="F36B22"/>
          </a:solidFill>
        </p:spPr>
        <p:txBody>
          <a:bodyPr wrap="square" rtlCol="0">
            <a:spAutoFit/>
          </a:bodyPr>
          <a:lstStyle/>
          <a:p>
            <a:pPr algn="ctr"/>
            <a:fld id="{A2BA4C17-D201-4116-AA8D-52BDD3B50EFA}" type="slidenum">
              <a:rPr lang="en-US" b="1" smtClean="0">
                <a:solidFill>
                  <a:schemeClr val="bg1"/>
                </a:solidFill>
                <a:effectLst>
                  <a:outerShdw blurRad="38100" dist="38100" dir="2700000" algn="tl">
                    <a:srgbClr val="000000">
                      <a:alpha val="43137"/>
                    </a:srgbClr>
                  </a:outerShdw>
                </a:effectLst>
              </a:rPr>
              <a:t>10</a:t>
            </a:fld>
            <a:endParaRPr lang="en-US" b="1" dirty="0">
              <a:solidFill>
                <a:schemeClr val="bg1"/>
              </a:solidFill>
              <a:effectLst>
                <a:outerShdw blurRad="38100" dist="38100" dir="2700000" algn="tl">
                  <a:srgbClr val="000000">
                    <a:alpha val="43137"/>
                  </a:srgbClr>
                </a:outerShdw>
              </a:effectLst>
            </a:endParaRPr>
          </a:p>
        </p:txBody>
      </p:sp>
      <p:sp>
        <p:nvSpPr>
          <p:cNvPr id="16" name="TextBox 15"/>
          <p:cNvSpPr txBox="1"/>
          <p:nvPr/>
        </p:nvSpPr>
        <p:spPr>
          <a:xfrm>
            <a:off x="4495800" y="5867400"/>
            <a:ext cx="4191000" cy="646331"/>
          </a:xfrm>
          <a:prstGeom prst="rect">
            <a:avLst/>
          </a:prstGeom>
          <a:noFill/>
        </p:spPr>
        <p:txBody>
          <a:bodyPr wrap="square" rtlCol="0">
            <a:spAutoFit/>
          </a:bodyPr>
          <a:lstStyle/>
          <a:p>
            <a:pPr algn="r"/>
            <a:r>
              <a:rPr lang="en-US" b="1" dirty="0" smtClean="0">
                <a:solidFill>
                  <a:schemeClr val="bg1"/>
                </a:solidFill>
                <a:effectLst>
                  <a:outerShdw blurRad="38100" dist="38100" dir="2700000" algn="tl">
                    <a:srgbClr val="000000">
                      <a:alpha val="43137"/>
                    </a:srgbClr>
                  </a:outerShdw>
                </a:effectLst>
              </a:rPr>
              <a:t>ARCHITECTURAL REVIEW BOARD</a:t>
            </a:r>
          </a:p>
          <a:p>
            <a:pPr algn="r"/>
            <a:r>
              <a:rPr lang="en-US" b="1" dirty="0" smtClean="0">
                <a:solidFill>
                  <a:schemeClr val="bg1"/>
                </a:solidFill>
                <a:effectLst>
                  <a:outerShdw blurRad="38100" dist="38100" dir="2700000" algn="tl">
                    <a:srgbClr val="000000">
                      <a:alpha val="43137"/>
                    </a:srgbClr>
                  </a:outerShdw>
                </a:effectLst>
              </a:rPr>
              <a:t>June 29, 2022</a:t>
            </a:r>
            <a:endParaRPr lang="en-US" b="1" dirty="0">
              <a:solidFill>
                <a:schemeClr val="bg1"/>
              </a:solidFill>
              <a:effectLst>
                <a:outerShdw blurRad="38100" dist="38100" dir="2700000" algn="tl">
                  <a:srgbClr val="000000">
                    <a:alpha val="43137"/>
                  </a:srgbClr>
                </a:outerShdw>
              </a:effectLst>
            </a:endParaRPr>
          </a:p>
        </p:txBody>
      </p:sp>
      <p:sp>
        <p:nvSpPr>
          <p:cNvPr id="17" name="TextBox 16"/>
          <p:cNvSpPr txBox="1"/>
          <p:nvPr/>
        </p:nvSpPr>
        <p:spPr>
          <a:xfrm>
            <a:off x="457200" y="5867400"/>
            <a:ext cx="4419600" cy="646331"/>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AR 21-0018</a:t>
            </a:r>
          </a:p>
          <a:p>
            <a:r>
              <a:rPr lang="en-US" b="1" dirty="0" err="1">
                <a:solidFill>
                  <a:schemeClr val="bg1"/>
                </a:solidFill>
                <a:effectLst>
                  <a:outerShdw blurRad="38100" dist="38100" dir="2700000" algn="tl">
                    <a:srgbClr val="000000">
                      <a:alpha val="43137"/>
                    </a:srgbClr>
                  </a:outerShdw>
                </a:effectLst>
              </a:rPr>
              <a:t>Walgraeve</a:t>
            </a:r>
            <a:r>
              <a:rPr lang="en-US" b="1" dirty="0">
                <a:solidFill>
                  <a:schemeClr val="bg1"/>
                </a:solidFill>
                <a:effectLst>
                  <a:outerShdw blurRad="38100" dist="38100" dir="2700000" algn="tl">
                    <a:srgbClr val="000000">
                      <a:alpha val="43137"/>
                    </a:srgbClr>
                  </a:outerShdw>
                </a:effectLst>
              </a:rPr>
              <a:t> Industrial Park (Hedges Creek)</a:t>
            </a:r>
          </a:p>
        </p:txBody>
      </p:sp>
      <p:pic>
        <p:nvPicPr>
          <p:cNvPr id="6" name="Picture 5"/>
          <p:cNvPicPr>
            <a:picLocks noChangeAspect="1"/>
          </p:cNvPicPr>
          <p:nvPr/>
        </p:nvPicPr>
        <p:blipFill>
          <a:blip r:embed="rId5"/>
          <a:stretch>
            <a:fillRect/>
          </a:stretch>
        </p:blipFill>
        <p:spPr>
          <a:xfrm>
            <a:off x="485775" y="2969741"/>
            <a:ext cx="3171825" cy="1676400"/>
          </a:xfrm>
          <a:prstGeom prst="rect">
            <a:avLst/>
          </a:prstGeom>
        </p:spPr>
      </p:pic>
    </p:spTree>
    <p:extLst>
      <p:ext uri="{BB962C8B-B14F-4D97-AF65-F5344CB8AC3E}">
        <p14:creationId xmlns:p14="http://schemas.microsoft.com/office/powerpoint/2010/main" val="1369405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9600" y="3124200"/>
            <a:ext cx="2162175" cy="904875"/>
          </a:xfrm>
          <a:prstGeom prst="rect">
            <a:avLst/>
          </a:prstGeom>
        </p:spPr>
      </p:pic>
      <p:sp>
        <p:nvSpPr>
          <p:cNvPr id="5" name="Rectangle 4"/>
          <p:cNvSpPr/>
          <p:nvPr/>
        </p:nvSpPr>
        <p:spPr>
          <a:xfrm>
            <a:off x="457200" y="304800"/>
            <a:ext cx="8229600" cy="838200"/>
          </a:xfrm>
          <a:prstGeom prst="rect">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7787B"/>
              </a:solidFill>
            </a:endParaRPr>
          </a:p>
        </p:txBody>
      </p:sp>
      <p:pic>
        <p:nvPicPr>
          <p:cNvPr id="8" name="Picture 7" descr="CDLogo-hi res_white.png"/>
          <p:cNvPicPr>
            <a:picLocks noChangeAspect="1"/>
          </p:cNvPicPr>
          <p:nvPr/>
        </p:nvPicPr>
        <p:blipFill>
          <a:blip r:embed="rId4" cstate="print"/>
          <a:srcRect b="17332"/>
          <a:stretch>
            <a:fillRect/>
          </a:stretch>
        </p:blipFill>
        <p:spPr>
          <a:xfrm>
            <a:off x="609600" y="304800"/>
            <a:ext cx="812403" cy="762000"/>
          </a:xfrm>
          <a:prstGeom prst="rect">
            <a:avLst/>
          </a:prstGeom>
        </p:spPr>
      </p:pic>
      <p:sp>
        <p:nvSpPr>
          <p:cNvPr id="9" name="TextBox 8"/>
          <p:cNvSpPr txBox="1"/>
          <p:nvPr/>
        </p:nvSpPr>
        <p:spPr>
          <a:xfrm>
            <a:off x="1600200" y="381000"/>
            <a:ext cx="7010400"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rPr>
              <a:t>Regional Ice Age </a:t>
            </a:r>
            <a:r>
              <a:rPr lang="en-US" sz="3600" b="1" dirty="0" err="1" smtClean="0">
                <a:solidFill>
                  <a:schemeClr val="bg1"/>
                </a:solidFill>
                <a:effectLst>
                  <a:outerShdw blurRad="38100" dist="38100" dir="2700000" algn="tl">
                    <a:srgbClr val="000000">
                      <a:alpha val="43137"/>
                    </a:srgbClr>
                  </a:outerShdw>
                </a:effectLst>
              </a:rPr>
              <a:t>Tonquin</a:t>
            </a:r>
            <a:r>
              <a:rPr lang="en-US" sz="3600" b="1" dirty="0" smtClean="0">
                <a:solidFill>
                  <a:schemeClr val="bg1"/>
                </a:solidFill>
                <a:effectLst>
                  <a:outerShdw blurRad="38100" dist="38100" dir="2700000" algn="tl">
                    <a:srgbClr val="000000">
                      <a:alpha val="43137"/>
                    </a:srgbClr>
                  </a:outerShdw>
                </a:effectLst>
              </a:rPr>
              <a:t> Trail</a:t>
            </a:r>
            <a:endParaRPr lang="en-US" sz="3600" b="1" dirty="0">
              <a:solidFill>
                <a:schemeClr val="bg1"/>
              </a:solidFill>
              <a:effectLst>
                <a:outerShdw blurRad="38100" dist="38100" dir="2700000" algn="tl">
                  <a:srgbClr val="000000">
                    <a:alpha val="43137"/>
                  </a:srgbClr>
                </a:outerShdw>
              </a:effectLst>
            </a:endParaRPr>
          </a:p>
        </p:txBody>
      </p:sp>
      <p:sp>
        <p:nvSpPr>
          <p:cNvPr id="11" name="Rectangle 10"/>
          <p:cNvSpPr/>
          <p:nvPr/>
        </p:nvSpPr>
        <p:spPr>
          <a:xfrm>
            <a:off x="457200" y="5791200"/>
            <a:ext cx="8229600" cy="838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610600" y="6488668"/>
            <a:ext cx="533400" cy="369332"/>
          </a:xfrm>
          <a:prstGeom prst="rect">
            <a:avLst/>
          </a:prstGeom>
          <a:solidFill>
            <a:srgbClr val="F36B22"/>
          </a:solidFill>
        </p:spPr>
        <p:txBody>
          <a:bodyPr wrap="square" rtlCol="0">
            <a:spAutoFit/>
          </a:bodyPr>
          <a:lstStyle/>
          <a:p>
            <a:pPr algn="ctr"/>
            <a:fld id="{A2BA4C17-D201-4116-AA8D-52BDD3B50EFA}" type="slidenum">
              <a:rPr lang="en-US" b="1" smtClean="0">
                <a:solidFill>
                  <a:schemeClr val="bg1"/>
                </a:solidFill>
                <a:effectLst>
                  <a:outerShdw blurRad="38100" dist="38100" dir="2700000" algn="tl">
                    <a:srgbClr val="000000">
                      <a:alpha val="43137"/>
                    </a:srgbClr>
                  </a:outerShdw>
                </a:effectLst>
              </a:rPr>
              <a:t>11</a:t>
            </a:fld>
            <a:endParaRPr lang="en-US" b="1" dirty="0">
              <a:solidFill>
                <a:schemeClr val="bg1"/>
              </a:solidFill>
              <a:effectLst>
                <a:outerShdw blurRad="38100" dist="38100" dir="2700000" algn="tl">
                  <a:srgbClr val="000000">
                    <a:alpha val="43137"/>
                  </a:srgbClr>
                </a:outerShdw>
              </a:effectLst>
            </a:endParaRPr>
          </a:p>
        </p:txBody>
      </p:sp>
      <p:sp>
        <p:nvSpPr>
          <p:cNvPr id="16" name="TextBox 15"/>
          <p:cNvSpPr txBox="1"/>
          <p:nvPr/>
        </p:nvSpPr>
        <p:spPr>
          <a:xfrm>
            <a:off x="4495800" y="5867400"/>
            <a:ext cx="4191000" cy="646331"/>
          </a:xfrm>
          <a:prstGeom prst="rect">
            <a:avLst/>
          </a:prstGeom>
          <a:noFill/>
        </p:spPr>
        <p:txBody>
          <a:bodyPr wrap="square" rtlCol="0">
            <a:spAutoFit/>
          </a:bodyPr>
          <a:lstStyle/>
          <a:p>
            <a:pPr algn="r"/>
            <a:r>
              <a:rPr lang="en-US" b="1" dirty="0" smtClean="0">
                <a:solidFill>
                  <a:schemeClr val="bg1"/>
                </a:solidFill>
                <a:effectLst>
                  <a:outerShdw blurRad="38100" dist="38100" dir="2700000" algn="tl">
                    <a:srgbClr val="000000">
                      <a:alpha val="43137"/>
                    </a:srgbClr>
                  </a:outerShdw>
                </a:effectLst>
              </a:rPr>
              <a:t>ARCHITECTURAL REVIEW BOARD</a:t>
            </a:r>
          </a:p>
          <a:p>
            <a:pPr algn="r"/>
            <a:r>
              <a:rPr lang="en-US" b="1" dirty="0" smtClean="0">
                <a:solidFill>
                  <a:schemeClr val="bg1"/>
                </a:solidFill>
                <a:effectLst>
                  <a:outerShdw blurRad="38100" dist="38100" dir="2700000" algn="tl">
                    <a:srgbClr val="000000">
                      <a:alpha val="43137"/>
                    </a:srgbClr>
                  </a:outerShdw>
                </a:effectLst>
              </a:rPr>
              <a:t>June 29, 2022</a:t>
            </a:r>
            <a:endParaRPr lang="en-US" b="1" dirty="0">
              <a:solidFill>
                <a:schemeClr val="bg1"/>
              </a:solidFill>
              <a:effectLst>
                <a:outerShdw blurRad="38100" dist="38100" dir="2700000" algn="tl">
                  <a:srgbClr val="000000">
                    <a:alpha val="43137"/>
                  </a:srgbClr>
                </a:outerShdw>
              </a:effectLst>
            </a:endParaRPr>
          </a:p>
        </p:txBody>
      </p:sp>
      <p:sp>
        <p:nvSpPr>
          <p:cNvPr id="17" name="TextBox 16"/>
          <p:cNvSpPr txBox="1"/>
          <p:nvPr/>
        </p:nvSpPr>
        <p:spPr>
          <a:xfrm>
            <a:off x="457200" y="5867400"/>
            <a:ext cx="4419600" cy="646331"/>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AR 21-0018</a:t>
            </a:r>
          </a:p>
          <a:p>
            <a:r>
              <a:rPr lang="en-US" b="1" dirty="0" err="1">
                <a:solidFill>
                  <a:schemeClr val="bg1"/>
                </a:solidFill>
                <a:effectLst>
                  <a:outerShdw blurRad="38100" dist="38100" dir="2700000" algn="tl">
                    <a:srgbClr val="000000">
                      <a:alpha val="43137"/>
                    </a:srgbClr>
                  </a:outerShdw>
                </a:effectLst>
              </a:rPr>
              <a:t>Walgraeve</a:t>
            </a:r>
            <a:r>
              <a:rPr lang="en-US" b="1" dirty="0">
                <a:solidFill>
                  <a:schemeClr val="bg1"/>
                </a:solidFill>
                <a:effectLst>
                  <a:outerShdw blurRad="38100" dist="38100" dir="2700000" algn="tl">
                    <a:srgbClr val="000000">
                      <a:alpha val="43137"/>
                    </a:srgbClr>
                  </a:outerShdw>
                </a:effectLst>
              </a:rPr>
              <a:t> Industrial Park (Hedges Creek)</a:t>
            </a:r>
          </a:p>
        </p:txBody>
      </p:sp>
      <p:pic>
        <p:nvPicPr>
          <p:cNvPr id="3" name="Picture 2"/>
          <p:cNvPicPr>
            <a:picLocks noChangeAspect="1"/>
          </p:cNvPicPr>
          <p:nvPr/>
        </p:nvPicPr>
        <p:blipFill>
          <a:blip r:embed="rId5"/>
          <a:stretch>
            <a:fillRect/>
          </a:stretch>
        </p:blipFill>
        <p:spPr>
          <a:xfrm>
            <a:off x="2872240" y="1707078"/>
            <a:ext cx="5814560" cy="3575799"/>
          </a:xfrm>
          <a:prstGeom prst="rect">
            <a:avLst/>
          </a:prstGeom>
        </p:spPr>
      </p:pic>
    </p:spTree>
    <p:extLst>
      <p:ext uri="{BB962C8B-B14F-4D97-AF65-F5344CB8AC3E}">
        <p14:creationId xmlns:p14="http://schemas.microsoft.com/office/powerpoint/2010/main" val="3769274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171380" y="1062273"/>
            <a:ext cx="3439220" cy="4728927"/>
          </a:xfrm>
          <a:prstGeom prst="rect">
            <a:avLst/>
          </a:prstGeom>
        </p:spPr>
      </p:pic>
      <p:sp>
        <p:nvSpPr>
          <p:cNvPr id="5" name="Rectangle 4"/>
          <p:cNvSpPr/>
          <p:nvPr/>
        </p:nvSpPr>
        <p:spPr>
          <a:xfrm>
            <a:off x="457200" y="304800"/>
            <a:ext cx="8229600" cy="838200"/>
          </a:xfrm>
          <a:prstGeom prst="rect">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7787B"/>
              </a:solidFill>
            </a:endParaRPr>
          </a:p>
        </p:txBody>
      </p:sp>
      <p:pic>
        <p:nvPicPr>
          <p:cNvPr id="8" name="Picture 7" descr="CDLogo-hi res_white.png"/>
          <p:cNvPicPr>
            <a:picLocks noChangeAspect="1"/>
          </p:cNvPicPr>
          <p:nvPr/>
        </p:nvPicPr>
        <p:blipFill>
          <a:blip r:embed="rId4" cstate="print"/>
          <a:srcRect b="17332"/>
          <a:stretch>
            <a:fillRect/>
          </a:stretch>
        </p:blipFill>
        <p:spPr>
          <a:xfrm>
            <a:off x="609600" y="304800"/>
            <a:ext cx="812403" cy="762000"/>
          </a:xfrm>
          <a:prstGeom prst="rect">
            <a:avLst/>
          </a:prstGeom>
        </p:spPr>
      </p:pic>
      <p:sp>
        <p:nvSpPr>
          <p:cNvPr id="9" name="TextBox 8"/>
          <p:cNvSpPr txBox="1"/>
          <p:nvPr/>
        </p:nvSpPr>
        <p:spPr>
          <a:xfrm>
            <a:off x="1828800" y="381000"/>
            <a:ext cx="6781800"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rPr>
              <a:t>Regional Ice Age </a:t>
            </a:r>
            <a:r>
              <a:rPr lang="en-US" sz="3600" b="1" dirty="0" err="1" smtClean="0">
                <a:solidFill>
                  <a:schemeClr val="bg1"/>
                </a:solidFill>
                <a:effectLst>
                  <a:outerShdw blurRad="38100" dist="38100" dir="2700000" algn="tl">
                    <a:srgbClr val="000000">
                      <a:alpha val="43137"/>
                    </a:srgbClr>
                  </a:outerShdw>
                </a:effectLst>
              </a:rPr>
              <a:t>Tonquin</a:t>
            </a:r>
            <a:r>
              <a:rPr lang="en-US" sz="3600" b="1" dirty="0" smtClean="0">
                <a:solidFill>
                  <a:schemeClr val="bg1"/>
                </a:solidFill>
                <a:effectLst>
                  <a:outerShdw blurRad="38100" dist="38100" dir="2700000" algn="tl">
                    <a:srgbClr val="000000">
                      <a:alpha val="43137"/>
                    </a:srgbClr>
                  </a:outerShdw>
                </a:effectLst>
              </a:rPr>
              <a:t> Trail</a:t>
            </a:r>
          </a:p>
        </p:txBody>
      </p:sp>
      <p:sp>
        <p:nvSpPr>
          <p:cNvPr id="11" name="Rectangle 10"/>
          <p:cNvSpPr/>
          <p:nvPr/>
        </p:nvSpPr>
        <p:spPr>
          <a:xfrm>
            <a:off x="457200" y="5791200"/>
            <a:ext cx="8229600" cy="838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610600" y="6488668"/>
            <a:ext cx="533400" cy="369332"/>
          </a:xfrm>
          <a:prstGeom prst="rect">
            <a:avLst/>
          </a:prstGeom>
          <a:solidFill>
            <a:srgbClr val="F36B22"/>
          </a:solidFill>
        </p:spPr>
        <p:txBody>
          <a:bodyPr wrap="square" rtlCol="0">
            <a:spAutoFit/>
          </a:bodyPr>
          <a:lstStyle/>
          <a:p>
            <a:pPr algn="ctr"/>
            <a:fld id="{A2BA4C17-D201-4116-AA8D-52BDD3B50EFA}" type="slidenum">
              <a:rPr lang="en-US" b="1" smtClean="0">
                <a:solidFill>
                  <a:schemeClr val="bg1"/>
                </a:solidFill>
                <a:effectLst>
                  <a:outerShdw blurRad="38100" dist="38100" dir="2700000" algn="tl">
                    <a:srgbClr val="000000">
                      <a:alpha val="43137"/>
                    </a:srgbClr>
                  </a:outerShdw>
                </a:effectLst>
              </a:rPr>
              <a:t>12</a:t>
            </a:fld>
            <a:endParaRPr lang="en-US" b="1"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228600" y="1412874"/>
            <a:ext cx="5148725" cy="2708434"/>
          </a:xfrm>
          <a:prstGeom prst="rect">
            <a:avLst/>
          </a:prstGeom>
          <a:noFill/>
        </p:spPr>
        <p:txBody>
          <a:bodyPr wrap="square" rtlCol="0">
            <a:spAutoFit/>
          </a:bodyPr>
          <a:lstStyle/>
          <a:p>
            <a:pPr>
              <a:lnSpc>
                <a:spcPts val="2600"/>
              </a:lnSpc>
              <a:spcAft>
                <a:spcPts val="600"/>
              </a:spcAft>
            </a:pPr>
            <a:r>
              <a:rPr lang="en-US" sz="2400" b="1" dirty="0" smtClean="0"/>
              <a:t>Ice Age </a:t>
            </a:r>
            <a:r>
              <a:rPr lang="en-US" sz="2400" b="1" dirty="0" err="1" smtClean="0"/>
              <a:t>Tonquin</a:t>
            </a:r>
            <a:r>
              <a:rPr lang="en-US" sz="2400" b="1" dirty="0" smtClean="0"/>
              <a:t> Trail:</a:t>
            </a:r>
            <a:endParaRPr lang="en-US" sz="2400" dirty="0" smtClean="0"/>
          </a:p>
          <a:p>
            <a:pPr marL="285750" indent="-285750">
              <a:lnSpc>
                <a:spcPts val="2600"/>
              </a:lnSpc>
              <a:spcAft>
                <a:spcPts val="600"/>
              </a:spcAft>
              <a:buFont typeface="Arial" panose="020B0604020202020204" pitchFamily="34" charset="0"/>
              <a:buChar char="•"/>
            </a:pPr>
            <a:r>
              <a:rPr lang="en-US" sz="2400" dirty="0" smtClean="0"/>
              <a:t>Pedestrian &amp; Bicycle Easement along east side of property</a:t>
            </a:r>
          </a:p>
          <a:p>
            <a:pPr marL="285750" indent="-285750">
              <a:lnSpc>
                <a:spcPts val="2600"/>
              </a:lnSpc>
              <a:spcAft>
                <a:spcPts val="600"/>
              </a:spcAft>
              <a:buFont typeface="Arial" panose="020B0604020202020204" pitchFamily="34" charset="0"/>
              <a:buChar char="•"/>
            </a:pPr>
            <a:r>
              <a:rPr lang="en-US" sz="2400" dirty="0" smtClean="0"/>
              <a:t>Trail along eastern property line &amp; along a portion of SW </a:t>
            </a:r>
            <a:r>
              <a:rPr lang="en-US" sz="2400" dirty="0" err="1" smtClean="0"/>
              <a:t>Myslony</a:t>
            </a:r>
            <a:r>
              <a:rPr lang="en-US" sz="2400" dirty="0" smtClean="0"/>
              <a:t> Street.</a:t>
            </a:r>
          </a:p>
          <a:p>
            <a:pPr marL="285750" indent="-285750">
              <a:lnSpc>
                <a:spcPts val="2600"/>
              </a:lnSpc>
              <a:spcAft>
                <a:spcPts val="600"/>
              </a:spcAft>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sz="2000" dirty="0"/>
          </a:p>
        </p:txBody>
      </p:sp>
      <p:sp>
        <p:nvSpPr>
          <p:cNvPr id="16" name="TextBox 15"/>
          <p:cNvSpPr txBox="1"/>
          <p:nvPr/>
        </p:nvSpPr>
        <p:spPr>
          <a:xfrm>
            <a:off x="4495800" y="5867400"/>
            <a:ext cx="4191000" cy="646331"/>
          </a:xfrm>
          <a:prstGeom prst="rect">
            <a:avLst/>
          </a:prstGeom>
          <a:noFill/>
        </p:spPr>
        <p:txBody>
          <a:bodyPr wrap="square" rtlCol="0">
            <a:spAutoFit/>
          </a:bodyPr>
          <a:lstStyle/>
          <a:p>
            <a:pPr algn="r"/>
            <a:r>
              <a:rPr lang="en-US" b="1" dirty="0" smtClean="0">
                <a:solidFill>
                  <a:schemeClr val="bg1"/>
                </a:solidFill>
                <a:effectLst>
                  <a:outerShdw blurRad="38100" dist="38100" dir="2700000" algn="tl">
                    <a:srgbClr val="000000">
                      <a:alpha val="43137"/>
                    </a:srgbClr>
                  </a:outerShdw>
                </a:effectLst>
              </a:rPr>
              <a:t>ARCHITECTURAL REVIEW BOARD</a:t>
            </a:r>
          </a:p>
          <a:p>
            <a:pPr algn="r"/>
            <a:r>
              <a:rPr lang="en-US" b="1" dirty="0" smtClean="0">
                <a:solidFill>
                  <a:schemeClr val="bg1"/>
                </a:solidFill>
                <a:effectLst>
                  <a:outerShdw blurRad="38100" dist="38100" dir="2700000" algn="tl">
                    <a:srgbClr val="000000">
                      <a:alpha val="43137"/>
                    </a:srgbClr>
                  </a:outerShdw>
                </a:effectLst>
              </a:rPr>
              <a:t>June 29, 2022</a:t>
            </a:r>
            <a:endParaRPr lang="en-US" b="1" dirty="0">
              <a:solidFill>
                <a:schemeClr val="bg1"/>
              </a:solidFill>
              <a:effectLst>
                <a:outerShdw blurRad="38100" dist="38100" dir="2700000" algn="tl">
                  <a:srgbClr val="000000">
                    <a:alpha val="43137"/>
                  </a:srgbClr>
                </a:outerShdw>
              </a:effectLst>
            </a:endParaRPr>
          </a:p>
        </p:txBody>
      </p:sp>
      <p:sp>
        <p:nvSpPr>
          <p:cNvPr id="17" name="TextBox 16"/>
          <p:cNvSpPr txBox="1"/>
          <p:nvPr/>
        </p:nvSpPr>
        <p:spPr>
          <a:xfrm>
            <a:off x="457200" y="5867400"/>
            <a:ext cx="4419600" cy="646331"/>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AR 21-0018</a:t>
            </a:r>
          </a:p>
          <a:p>
            <a:r>
              <a:rPr lang="en-US" b="1" dirty="0" err="1">
                <a:solidFill>
                  <a:schemeClr val="bg1"/>
                </a:solidFill>
                <a:effectLst>
                  <a:outerShdw blurRad="38100" dist="38100" dir="2700000" algn="tl">
                    <a:srgbClr val="000000">
                      <a:alpha val="43137"/>
                    </a:srgbClr>
                  </a:outerShdw>
                </a:effectLst>
              </a:rPr>
              <a:t>Walgraeve</a:t>
            </a:r>
            <a:r>
              <a:rPr lang="en-US" b="1" dirty="0">
                <a:solidFill>
                  <a:schemeClr val="bg1"/>
                </a:solidFill>
                <a:effectLst>
                  <a:outerShdw blurRad="38100" dist="38100" dir="2700000" algn="tl">
                    <a:srgbClr val="000000">
                      <a:alpha val="43137"/>
                    </a:srgbClr>
                  </a:outerShdw>
                </a:effectLst>
              </a:rPr>
              <a:t> Industrial Park (Hedges Creek)</a:t>
            </a:r>
          </a:p>
        </p:txBody>
      </p:sp>
    </p:spTree>
    <p:extLst>
      <p:ext uri="{BB962C8B-B14F-4D97-AF65-F5344CB8AC3E}">
        <p14:creationId xmlns:p14="http://schemas.microsoft.com/office/powerpoint/2010/main" val="3265837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570249" y="1529575"/>
            <a:ext cx="5116551" cy="3811859"/>
          </a:xfrm>
          <a:prstGeom prst="rect">
            <a:avLst/>
          </a:prstGeom>
        </p:spPr>
      </p:pic>
      <p:sp>
        <p:nvSpPr>
          <p:cNvPr id="5" name="Rectangle 4"/>
          <p:cNvSpPr/>
          <p:nvPr/>
        </p:nvSpPr>
        <p:spPr>
          <a:xfrm>
            <a:off x="457200" y="304800"/>
            <a:ext cx="8229600" cy="838200"/>
          </a:xfrm>
          <a:prstGeom prst="rect">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7787B"/>
              </a:solidFill>
            </a:endParaRPr>
          </a:p>
        </p:txBody>
      </p:sp>
      <p:pic>
        <p:nvPicPr>
          <p:cNvPr id="8" name="Picture 7" descr="CDLogo-hi res_white.png"/>
          <p:cNvPicPr>
            <a:picLocks noChangeAspect="1"/>
          </p:cNvPicPr>
          <p:nvPr/>
        </p:nvPicPr>
        <p:blipFill>
          <a:blip r:embed="rId4" cstate="print"/>
          <a:srcRect b="17332"/>
          <a:stretch>
            <a:fillRect/>
          </a:stretch>
        </p:blipFill>
        <p:spPr>
          <a:xfrm>
            <a:off x="609600" y="304800"/>
            <a:ext cx="812403" cy="762000"/>
          </a:xfrm>
          <a:prstGeom prst="rect">
            <a:avLst/>
          </a:prstGeom>
        </p:spPr>
      </p:pic>
      <p:sp>
        <p:nvSpPr>
          <p:cNvPr id="9" name="TextBox 8"/>
          <p:cNvSpPr txBox="1"/>
          <p:nvPr/>
        </p:nvSpPr>
        <p:spPr>
          <a:xfrm>
            <a:off x="1600200" y="381000"/>
            <a:ext cx="7010400" cy="646331"/>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Site Design (TDC </a:t>
            </a:r>
            <a:r>
              <a:rPr lang="en-US" sz="3600" b="1" dirty="0" smtClean="0">
                <a:solidFill>
                  <a:schemeClr val="bg1"/>
                </a:solidFill>
                <a:effectLst>
                  <a:outerShdw blurRad="38100" dist="38100" dir="2700000" algn="tl">
                    <a:srgbClr val="000000">
                      <a:alpha val="43137"/>
                    </a:srgbClr>
                  </a:outerShdw>
                </a:effectLst>
              </a:rPr>
              <a:t>73A)</a:t>
            </a:r>
          </a:p>
        </p:txBody>
      </p:sp>
      <p:sp>
        <p:nvSpPr>
          <p:cNvPr id="11" name="Rectangle 10"/>
          <p:cNvSpPr/>
          <p:nvPr/>
        </p:nvSpPr>
        <p:spPr>
          <a:xfrm>
            <a:off x="457200" y="5791200"/>
            <a:ext cx="8229600" cy="838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610600" y="6488668"/>
            <a:ext cx="533400" cy="369332"/>
          </a:xfrm>
          <a:prstGeom prst="rect">
            <a:avLst/>
          </a:prstGeom>
          <a:solidFill>
            <a:srgbClr val="F36B22"/>
          </a:solidFill>
        </p:spPr>
        <p:txBody>
          <a:bodyPr wrap="square" rtlCol="0">
            <a:spAutoFit/>
          </a:bodyPr>
          <a:lstStyle/>
          <a:p>
            <a:pPr algn="ctr"/>
            <a:fld id="{A2BA4C17-D201-4116-AA8D-52BDD3B50EFA}" type="slidenum">
              <a:rPr lang="en-US" b="1" smtClean="0">
                <a:solidFill>
                  <a:schemeClr val="bg1"/>
                </a:solidFill>
                <a:effectLst>
                  <a:outerShdw blurRad="38100" dist="38100" dir="2700000" algn="tl">
                    <a:srgbClr val="000000">
                      <a:alpha val="43137"/>
                    </a:srgbClr>
                  </a:outerShdw>
                </a:effectLst>
              </a:rPr>
              <a:t>13</a:t>
            </a:fld>
            <a:endParaRPr lang="en-US" b="1"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451624" y="1161585"/>
            <a:ext cx="4909239" cy="2785378"/>
          </a:xfrm>
          <a:prstGeom prst="rect">
            <a:avLst/>
          </a:prstGeom>
          <a:noFill/>
        </p:spPr>
        <p:txBody>
          <a:bodyPr wrap="square" rtlCol="0">
            <a:spAutoFit/>
          </a:bodyPr>
          <a:lstStyle/>
          <a:p>
            <a:pPr>
              <a:lnSpc>
                <a:spcPts val="2600"/>
              </a:lnSpc>
              <a:spcAft>
                <a:spcPts val="600"/>
              </a:spcAft>
            </a:pPr>
            <a:r>
              <a:rPr lang="en-US" sz="2400" b="1" dirty="0" smtClean="0"/>
              <a:t>The proposal complies with requirements for:</a:t>
            </a:r>
            <a:endParaRPr lang="en-US" sz="2400" dirty="0" smtClean="0"/>
          </a:p>
          <a:p>
            <a:pPr marL="285750" indent="-285750">
              <a:lnSpc>
                <a:spcPts val="2600"/>
              </a:lnSpc>
              <a:spcAft>
                <a:spcPts val="600"/>
              </a:spcAft>
              <a:buFont typeface="Arial" panose="020B0604020202020204" pitchFamily="34" charset="0"/>
              <a:buChar char="•"/>
            </a:pPr>
            <a:r>
              <a:rPr lang="en-US" sz="2400" dirty="0" smtClean="0"/>
              <a:t>Windows </a:t>
            </a:r>
          </a:p>
          <a:p>
            <a:pPr marL="285750" indent="-285750">
              <a:lnSpc>
                <a:spcPts val="2600"/>
              </a:lnSpc>
              <a:spcAft>
                <a:spcPts val="600"/>
              </a:spcAft>
              <a:buFont typeface="Arial" panose="020B0604020202020204" pitchFamily="34" charset="0"/>
              <a:buChar char="•"/>
            </a:pPr>
            <a:r>
              <a:rPr lang="en-US" sz="2400" dirty="0" smtClean="0"/>
              <a:t>Lighting</a:t>
            </a:r>
          </a:p>
          <a:p>
            <a:pPr marL="285750" indent="-285750">
              <a:lnSpc>
                <a:spcPts val="2600"/>
              </a:lnSpc>
              <a:spcAft>
                <a:spcPts val="600"/>
              </a:spcAft>
              <a:buFont typeface="Arial" panose="020B0604020202020204" pitchFamily="34" charset="0"/>
              <a:buChar char="•"/>
            </a:pPr>
            <a:r>
              <a:rPr lang="en-US" sz="2400" dirty="0" smtClean="0"/>
              <a:t>Safety and security</a:t>
            </a:r>
          </a:p>
          <a:p>
            <a:pPr marL="285750" indent="-285750">
              <a:lnSpc>
                <a:spcPts val="2600"/>
              </a:lnSpc>
              <a:spcAft>
                <a:spcPts val="600"/>
              </a:spcAft>
              <a:buFont typeface="Arial" panose="020B0604020202020204" pitchFamily="34" charset="0"/>
              <a:buChar char="•"/>
            </a:pPr>
            <a:r>
              <a:rPr lang="en-US" sz="2400" dirty="0" smtClean="0"/>
              <a:t>Storage and screening</a:t>
            </a:r>
          </a:p>
          <a:p>
            <a:pPr marL="285750" indent="-285750">
              <a:buFont typeface="Arial" panose="020B0604020202020204" pitchFamily="34" charset="0"/>
              <a:buChar char="•"/>
            </a:pPr>
            <a:endParaRPr lang="en-US" sz="2000" dirty="0"/>
          </a:p>
        </p:txBody>
      </p:sp>
      <p:sp>
        <p:nvSpPr>
          <p:cNvPr id="16" name="TextBox 15"/>
          <p:cNvSpPr txBox="1"/>
          <p:nvPr/>
        </p:nvSpPr>
        <p:spPr>
          <a:xfrm>
            <a:off x="4495800" y="5867400"/>
            <a:ext cx="4191000" cy="646331"/>
          </a:xfrm>
          <a:prstGeom prst="rect">
            <a:avLst/>
          </a:prstGeom>
          <a:noFill/>
        </p:spPr>
        <p:txBody>
          <a:bodyPr wrap="square" rtlCol="0">
            <a:spAutoFit/>
          </a:bodyPr>
          <a:lstStyle/>
          <a:p>
            <a:pPr algn="r"/>
            <a:r>
              <a:rPr lang="en-US" b="1" dirty="0" smtClean="0">
                <a:solidFill>
                  <a:schemeClr val="bg1"/>
                </a:solidFill>
                <a:effectLst>
                  <a:outerShdw blurRad="38100" dist="38100" dir="2700000" algn="tl">
                    <a:srgbClr val="000000">
                      <a:alpha val="43137"/>
                    </a:srgbClr>
                  </a:outerShdw>
                </a:effectLst>
              </a:rPr>
              <a:t>ARCHITECTURAL REVIEW BOARD</a:t>
            </a:r>
          </a:p>
          <a:p>
            <a:pPr algn="r"/>
            <a:r>
              <a:rPr lang="en-US" b="1" dirty="0" smtClean="0">
                <a:solidFill>
                  <a:schemeClr val="bg1"/>
                </a:solidFill>
                <a:effectLst>
                  <a:outerShdw blurRad="38100" dist="38100" dir="2700000" algn="tl">
                    <a:srgbClr val="000000">
                      <a:alpha val="43137"/>
                    </a:srgbClr>
                  </a:outerShdw>
                </a:effectLst>
              </a:rPr>
              <a:t>June 29, 2022</a:t>
            </a:r>
            <a:endParaRPr lang="en-US" b="1" dirty="0">
              <a:solidFill>
                <a:schemeClr val="bg1"/>
              </a:solidFill>
              <a:effectLst>
                <a:outerShdw blurRad="38100" dist="38100" dir="2700000" algn="tl">
                  <a:srgbClr val="000000">
                    <a:alpha val="43137"/>
                  </a:srgbClr>
                </a:outerShdw>
              </a:effectLst>
            </a:endParaRPr>
          </a:p>
        </p:txBody>
      </p:sp>
      <p:sp>
        <p:nvSpPr>
          <p:cNvPr id="17" name="TextBox 16"/>
          <p:cNvSpPr txBox="1"/>
          <p:nvPr/>
        </p:nvSpPr>
        <p:spPr>
          <a:xfrm>
            <a:off x="457200" y="5867400"/>
            <a:ext cx="4419600" cy="646331"/>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AR 21-0018</a:t>
            </a:r>
          </a:p>
          <a:p>
            <a:r>
              <a:rPr lang="en-US" b="1" dirty="0" err="1" smtClean="0">
                <a:solidFill>
                  <a:schemeClr val="bg1"/>
                </a:solidFill>
                <a:effectLst>
                  <a:outerShdw blurRad="38100" dist="38100" dir="2700000" algn="tl">
                    <a:srgbClr val="000000">
                      <a:alpha val="43137"/>
                    </a:srgbClr>
                  </a:outerShdw>
                </a:effectLst>
              </a:rPr>
              <a:t>Walgraeve</a:t>
            </a:r>
            <a:r>
              <a:rPr lang="en-US" b="1" dirty="0" smtClean="0">
                <a:solidFill>
                  <a:schemeClr val="bg1"/>
                </a:solidFill>
                <a:effectLst>
                  <a:outerShdw blurRad="38100" dist="38100" dir="2700000" algn="tl">
                    <a:srgbClr val="000000">
                      <a:alpha val="43137"/>
                    </a:srgbClr>
                  </a:outerShdw>
                </a:effectLst>
              </a:rPr>
              <a:t> Industrial Park (Hedges Creek)</a:t>
            </a:r>
          </a:p>
        </p:txBody>
      </p:sp>
    </p:spTree>
    <p:extLst>
      <p:ext uri="{BB962C8B-B14F-4D97-AF65-F5344CB8AC3E}">
        <p14:creationId xmlns:p14="http://schemas.microsoft.com/office/powerpoint/2010/main" val="812480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6723" y="1636029"/>
            <a:ext cx="5141992" cy="3996104"/>
          </a:xfrm>
          <a:prstGeom prst="rect">
            <a:avLst/>
          </a:prstGeom>
        </p:spPr>
      </p:pic>
      <p:sp>
        <p:nvSpPr>
          <p:cNvPr id="5" name="Rectangle 4"/>
          <p:cNvSpPr/>
          <p:nvPr/>
        </p:nvSpPr>
        <p:spPr>
          <a:xfrm>
            <a:off x="457200" y="304800"/>
            <a:ext cx="8229600" cy="838200"/>
          </a:xfrm>
          <a:prstGeom prst="rect">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7787B"/>
              </a:solidFill>
              <a:effectLst/>
              <a:uLnTx/>
              <a:uFillTx/>
              <a:latin typeface="Calibri"/>
              <a:ea typeface="+mn-ea"/>
              <a:cs typeface="+mn-cs"/>
            </a:endParaRPr>
          </a:p>
        </p:txBody>
      </p:sp>
      <p:pic>
        <p:nvPicPr>
          <p:cNvPr id="8" name="Picture 7" descr="CDLogo-hi res_white.png"/>
          <p:cNvPicPr>
            <a:picLocks noChangeAspect="1"/>
          </p:cNvPicPr>
          <p:nvPr/>
        </p:nvPicPr>
        <p:blipFill>
          <a:blip r:embed="rId4" cstate="print"/>
          <a:srcRect b="17332"/>
          <a:stretch>
            <a:fillRect/>
          </a:stretch>
        </p:blipFill>
        <p:spPr>
          <a:xfrm>
            <a:off x="609600" y="304800"/>
            <a:ext cx="812403" cy="762000"/>
          </a:xfrm>
          <a:prstGeom prst="rect">
            <a:avLst/>
          </a:prstGeom>
        </p:spPr>
      </p:pic>
      <p:sp>
        <p:nvSpPr>
          <p:cNvPr id="9" name="TextBox 8"/>
          <p:cNvSpPr txBox="1"/>
          <p:nvPr/>
        </p:nvSpPr>
        <p:spPr>
          <a:xfrm>
            <a:off x="1594531" y="376535"/>
            <a:ext cx="7010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mn-cs"/>
              </a:rPr>
              <a:t>Site Design (TDC 73A)</a:t>
            </a:r>
          </a:p>
        </p:txBody>
      </p:sp>
      <p:sp>
        <p:nvSpPr>
          <p:cNvPr id="11" name="Rectangle 10"/>
          <p:cNvSpPr/>
          <p:nvPr/>
        </p:nvSpPr>
        <p:spPr>
          <a:xfrm>
            <a:off x="457200" y="5791200"/>
            <a:ext cx="8229600" cy="838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8610600" y="6488668"/>
            <a:ext cx="533400" cy="369332"/>
          </a:xfrm>
          <a:prstGeom prst="rect">
            <a:avLst/>
          </a:prstGeom>
          <a:solidFill>
            <a:srgbClr val="F36B2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2BA4C17-D201-4116-AA8D-52BDD3B50EFA}" type="slidenum">
              <a:rPr kumimoji="0" lang="en-US" sz="1800" b="1"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16" name="TextBox 15"/>
          <p:cNvSpPr txBox="1"/>
          <p:nvPr/>
        </p:nvSpPr>
        <p:spPr>
          <a:xfrm>
            <a:off x="4495800" y="5867400"/>
            <a:ext cx="4191000"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mn-cs"/>
              </a:rPr>
              <a:t>ARCHITECTURAL REVIEW BOARD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mn-cs"/>
              </a:rPr>
              <a:t>June 29, 2022</a:t>
            </a: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17" name="TextBox 16"/>
          <p:cNvSpPr txBox="1"/>
          <p:nvPr/>
        </p:nvSpPr>
        <p:spPr>
          <a:xfrm>
            <a:off x="457200" y="5867400"/>
            <a:ext cx="4419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AR 21-0018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Walgraeve</a:t>
            </a: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Industrial Park (Hedges Creek)</a:t>
            </a:r>
          </a:p>
        </p:txBody>
      </p:sp>
      <p:sp>
        <p:nvSpPr>
          <p:cNvPr id="12" name="TextBox 11"/>
          <p:cNvSpPr txBox="1"/>
          <p:nvPr/>
        </p:nvSpPr>
        <p:spPr>
          <a:xfrm>
            <a:off x="381000" y="1214735"/>
            <a:ext cx="3640620" cy="2836674"/>
          </a:xfrm>
          <a:prstGeom prst="rect">
            <a:avLst/>
          </a:prstGeom>
          <a:noFill/>
        </p:spPr>
        <p:txBody>
          <a:bodyPr wrap="square" rtlCol="0">
            <a:spAutoFit/>
          </a:bodyPr>
          <a:lstStyle/>
          <a:p>
            <a:pPr marL="0" marR="0" lvl="0" indent="0" algn="l" defTabSz="914400" rtl="0" eaLnBrk="1" fontAlgn="auto" latinLnBrk="0" hangingPunct="1">
              <a:lnSpc>
                <a:spcPts val="2600"/>
              </a:lnSpc>
              <a:spcBef>
                <a:spcPts val="0"/>
              </a:spcBef>
              <a:spcAft>
                <a:spcPts val="60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a:ea typeface="+mn-ea"/>
                <a:cs typeface="+mn-cs"/>
              </a:rPr>
              <a:t>With conditions, the proposal complies with TDC 73A.500(1):</a:t>
            </a:r>
            <a:endParaRPr kumimoji="0" lang="en-US" sz="24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ts val="26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rovide walkways between main buildings </a:t>
            </a:r>
            <a:r>
              <a:rPr kumimoji="0" lang="en-US" sz="2400" b="0" i="0" u="none" strike="noStrike" kern="1200" cap="none" spc="0" normalizeH="0" baseline="0" noProof="0" dirty="0">
                <a:ln>
                  <a:noFill/>
                </a:ln>
                <a:solidFill>
                  <a:prstClr val="black"/>
                </a:solidFill>
                <a:effectLst/>
                <a:uLnTx/>
                <a:uFillTx/>
                <a:latin typeface="Calibri"/>
                <a:ea typeface="+mn-ea"/>
                <a:cs typeface="+mn-cs"/>
              </a:rPr>
              <a:t>entrances and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sidewalks </a:t>
            </a:r>
            <a:r>
              <a:rPr kumimoji="0" lang="en-US" sz="2400" b="0" i="0" u="none" strike="noStrike" kern="1200" cap="none" spc="0" normalizeH="0" baseline="0" noProof="0" dirty="0">
                <a:ln>
                  <a:noFill/>
                </a:ln>
                <a:solidFill>
                  <a:prstClr val="black"/>
                </a:solidFill>
                <a:effectLst/>
                <a:uLnTx/>
                <a:uFillTx/>
                <a:latin typeface="Calibri"/>
                <a:ea typeface="+mn-ea"/>
                <a:cs typeface="+mn-cs"/>
              </a:rPr>
              <a:t>along the public right-of-way;</a:t>
            </a:r>
            <a:endParaRPr kumimoji="0" lang="en-US" sz="2400" b="0"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5231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810000" y="1371600"/>
            <a:ext cx="5067300" cy="3747247"/>
          </a:xfrm>
          <a:prstGeom prst="rect">
            <a:avLst/>
          </a:prstGeom>
        </p:spPr>
      </p:pic>
      <p:sp>
        <p:nvSpPr>
          <p:cNvPr id="5" name="Rectangle 4"/>
          <p:cNvSpPr/>
          <p:nvPr/>
        </p:nvSpPr>
        <p:spPr>
          <a:xfrm>
            <a:off x="457200" y="304800"/>
            <a:ext cx="8229600" cy="838200"/>
          </a:xfrm>
          <a:prstGeom prst="rect">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7787B"/>
              </a:solidFill>
            </a:endParaRPr>
          </a:p>
        </p:txBody>
      </p:sp>
      <p:pic>
        <p:nvPicPr>
          <p:cNvPr id="8" name="Picture 7" descr="CDLogo-hi res_white.png"/>
          <p:cNvPicPr>
            <a:picLocks noChangeAspect="1"/>
          </p:cNvPicPr>
          <p:nvPr/>
        </p:nvPicPr>
        <p:blipFill>
          <a:blip r:embed="rId4" cstate="print"/>
          <a:srcRect b="17332"/>
          <a:stretch>
            <a:fillRect/>
          </a:stretch>
        </p:blipFill>
        <p:spPr>
          <a:xfrm>
            <a:off x="609600" y="304800"/>
            <a:ext cx="812403" cy="762000"/>
          </a:xfrm>
          <a:prstGeom prst="rect">
            <a:avLst/>
          </a:prstGeom>
        </p:spPr>
      </p:pic>
      <p:sp>
        <p:nvSpPr>
          <p:cNvPr id="9" name="TextBox 8"/>
          <p:cNvSpPr txBox="1"/>
          <p:nvPr/>
        </p:nvSpPr>
        <p:spPr>
          <a:xfrm>
            <a:off x="1594531" y="376535"/>
            <a:ext cx="7010400"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rPr>
              <a:t>Site Design (TDC 73A)</a:t>
            </a:r>
          </a:p>
        </p:txBody>
      </p:sp>
      <p:sp>
        <p:nvSpPr>
          <p:cNvPr id="11" name="Rectangle 10"/>
          <p:cNvSpPr/>
          <p:nvPr/>
        </p:nvSpPr>
        <p:spPr>
          <a:xfrm>
            <a:off x="457200" y="5791200"/>
            <a:ext cx="8229600" cy="838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610600" y="6488668"/>
            <a:ext cx="533400" cy="369332"/>
          </a:xfrm>
          <a:prstGeom prst="rect">
            <a:avLst/>
          </a:prstGeom>
          <a:solidFill>
            <a:srgbClr val="F36B22"/>
          </a:solidFill>
        </p:spPr>
        <p:txBody>
          <a:bodyPr wrap="square" rtlCol="0">
            <a:spAutoFit/>
          </a:bodyPr>
          <a:lstStyle/>
          <a:p>
            <a:pPr algn="ctr"/>
            <a:fld id="{A2BA4C17-D201-4116-AA8D-52BDD3B50EFA}" type="slidenum">
              <a:rPr lang="en-US" b="1" smtClean="0">
                <a:solidFill>
                  <a:schemeClr val="bg1"/>
                </a:solidFill>
                <a:effectLst>
                  <a:outerShdw blurRad="38100" dist="38100" dir="2700000" algn="tl">
                    <a:srgbClr val="000000">
                      <a:alpha val="43137"/>
                    </a:srgbClr>
                  </a:outerShdw>
                </a:effectLst>
              </a:rPr>
              <a:t>15</a:t>
            </a:fld>
            <a:endParaRPr lang="en-US" b="1" dirty="0">
              <a:solidFill>
                <a:schemeClr val="bg1"/>
              </a:solidFill>
              <a:effectLst>
                <a:outerShdw blurRad="38100" dist="38100" dir="2700000" algn="tl">
                  <a:srgbClr val="000000">
                    <a:alpha val="43137"/>
                  </a:srgbClr>
                </a:outerShdw>
              </a:effectLst>
            </a:endParaRPr>
          </a:p>
        </p:txBody>
      </p:sp>
      <p:sp>
        <p:nvSpPr>
          <p:cNvPr id="16" name="TextBox 15"/>
          <p:cNvSpPr txBox="1"/>
          <p:nvPr/>
        </p:nvSpPr>
        <p:spPr>
          <a:xfrm>
            <a:off x="4495800" y="5867400"/>
            <a:ext cx="4191000" cy="646331"/>
          </a:xfrm>
          <a:prstGeom prst="rect">
            <a:avLst/>
          </a:prstGeom>
          <a:noFill/>
        </p:spPr>
        <p:txBody>
          <a:bodyPr wrap="square" rtlCol="0">
            <a:spAutoFit/>
          </a:bodyPr>
          <a:lstStyle/>
          <a:p>
            <a:pPr algn="r"/>
            <a:r>
              <a:rPr lang="en-US" b="1" dirty="0" smtClean="0">
                <a:solidFill>
                  <a:schemeClr val="bg1"/>
                </a:solidFill>
                <a:effectLst>
                  <a:outerShdw blurRad="38100" dist="38100" dir="2700000" algn="tl">
                    <a:srgbClr val="000000">
                      <a:alpha val="43137"/>
                    </a:srgbClr>
                  </a:outerShdw>
                </a:effectLst>
              </a:rPr>
              <a:t>ARCHITECTURAL REVIEW BOARD</a:t>
            </a:r>
          </a:p>
          <a:p>
            <a:pPr algn="r"/>
            <a:r>
              <a:rPr lang="en-US" b="1" dirty="0" smtClean="0">
                <a:solidFill>
                  <a:schemeClr val="bg1"/>
                </a:solidFill>
                <a:effectLst>
                  <a:outerShdw blurRad="38100" dist="38100" dir="2700000" algn="tl">
                    <a:srgbClr val="000000">
                      <a:alpha val="43137"/>
                    </a:srgbClr>
                  </a:outerShdw>
                </a:effectLst>
              </a:rPr>
              <a:t>June 29, 2022</a:t>
            </a:r>
            <a:endParaRPr lang="en-US" b="1" dirty="0">
              <a:solidFill>
                <a:schemeClr val="bg1"/>
              </a:solidFill>
              <a:effectLst>
                <a:outerShdw blurRad="38100" dist="38100" dir="2700000" algn="tl">
                  <a:srgbClr val="000000">
                    <a:alpha val="43137"/>
                  </a:srgbClr>
                </a:outerShdw>
              </a:effectLst>
            </a:endParaRPr>
          </a:p>
        </p:txBody>
      </p:sp>
      <p:sp>
        <p:nvSpPr>
          <p:cNvPr id="17" name="TextBox 16"/>
          <p:cNvSpPr txBox="1"/>
          <p:nvPr/>
        </p:nvSpPr>
        <p:spPr>
          <a:xfrm>
            <a:off x="457200" y="5867400"/>
            <a:ext cx="4419600" cy="646331"/>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AR 21-0018</a:t>
            </a:r>
          </a:p>
          <a:p>
            <a:r>
              <a:rPr lang="en-US" b="1" dirty="0" err="1">
                <a:solidFill>
                  <a:schemeClr val="bg1"/>
                </a:solidFill>
                <a:effectLst>
                  <a:outerShdw blurRad="38100" dist="38100" dir="2700000" algn="tl">
                    <a:srgbClr val="000000">
                      <a:alpha val="43137"/>
                    </a:srgbClr>
                  </a:outerShdw>
                </a:effectLst>
              </a:rPr>
              <a:t>Walgraeve</a:t>
            </a:r>
            <a:r>
              <a:rPr lang="en-US" b="1" dirty="0">
                <a:solidFill>
                  <a:schemeClr val="bg1"/>
                </a:solidFill>
                <a:effectLst>
                  <a:outerShdw blurRad="38100" dist="38100" dir="2700000" algn="tl">
                    <a:srgbClr val="000000">
                      <a:alpha val="43137"/>
                    </a:srgbClr>
                  </a:outerShdw>
                </a:effectLst>
              </a:rPr>
              <a:t> Industrial Park (Hedges Creek)</a:t>
            </a:r>
          </a:p>
        </p:txBody>
      </p:sp>
      <p:sp>
        <p:nvSpPr>
          <p:cNvPr id="12" name="TextBox 11"/>
          <p:cNvSpPr txBox="1"/>
          <p:nvPr/>
        </p:nvSpPr>
        <p:spPr>
          <a:xfrm>
            <a:off x="457200" y="1274579"/>
            <a:ext cx="3640620" cy="3503523"/>
          </a:xfrm>
          <a:prstGeom prst="rect">
            <a:avLst/>
          </a:prstGeom>
          <a:noFill/>
        </p:spPr>
        <p:txBody>
          <a:bodyPr wrap="square" rtlCol="0">
            <a:spAutoFit/>
          </a:bodyPr>
          <a:lstStyle/>
          <a:p>
            <a:pPr>
              <a:lnSpc>
                <a:spcPts val="2600"/>
              </a:lnSpc>
              <a:spcAft>
                <a:spcPts val="600"/>
              </a:spcAft>
            </a:pPr>
            <a:r>
              <a:rPr lang="en-US" sz="2400" b="1" dirty="0" smtClean="0"/>
              <a:t>With conditions, the proposal complies with TDC 73A.500(5):</a:t>
            </a:r>
            <a:endParaRPr lang="en-US" sz="2400" dirty="0" smtClean="0"/>
          </a:p>
          <a:p>
            <a:pPr marL="285750" indent="-285750">
              <a:lnSpc>
                <a:spcPts val="2600"/>
              </a:lnSpc>
              <a:spcAft>
                <a:spcPts val="600"/>
              </a:spcAft>
              <a:buFont typeface="Arial" panose="020B0604020202020204" pitchFamily="34" charset="0"/>
              <a:buChar char="•"/>
            </a:pPr>
            <a:r>
              <a:rPr lang="en-US" sz="2400" dirty="0"/>
              <a:t>P</a:t>
            </a:r>
            <a:r>
              <a:rPr lang="en-US" sz="2400" dirty="0" smtClean="0"/>
              <a:t>rovide an updated landscaping plan that utilizes evergreen or conifer type trees to provide year round screening for loading dock areas.</a:t>
            </a:r>
          </a:p>
        </p:txBody>
      </p:sp>
    </p:spTree>
    <p:extLst>
      <p:ext uri="{BB962C8B-B14F-4D97-AF65-F5344CB8AC3E}">
        <p14:creationId xmlns:p14="http://schemas.microsoft.com/office/powerpoint/2010/main" val="2460944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57200" y="5791200"/>
            <a:ext cx="8229600" cy="838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200" y="304800"/>
            <a:ext cx="8229600" cy="838200"/>
          </a:xfrm>
          <a:prstGeom prst="rect">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7787B"/>
              </a:solidFill>
            </a:endParaRPr>
          </a:p>
        </p:txBody>
      </p:sp>
      <p:pic>
        <p:nvPicPr>
          <p:cNvPr id="8" name="Picture 7" descr="CDLogo-hi res_white.png"/>
          <p:cNvPicPr>
            <a:picLocks noChangeAspect="1"/>
          </p:cNvPicPr>
          <p:nvPr/>
        </p:nvPicPr>
        <p:blipFill>
          <a:blip r:embed="rId3" cstate="print"/>
          <a:srcRect b="17332"/>
          <a:stretch>
            <a:fillRect/>
          </a:stretch>
        </p:blipFill>
        <p:spPr>
          <a:xfrm>
            <a:off x="609600" y="304800"/>
            <a:ext cx="812403" cy="762000"/>
          </a:xfrm>
          <a:prstGeom prst="rect">
            <a:avLst/>
          </a:prstGeom>
        </p:spPr>
      </p:pic>
      <p:sp>
        <p:nvSpPr>
          <p:cNvPr id="9" name="TextBox 8"/>
          <p:cNvSpPr txBox="1"/>
          <p:nvPr/>
        </p:nvSpPr>
        <p:spPr>
          <a:xfrm>
            <a:off x="1600200" y="381000"/>
            <a:ext cx="7010400"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rPr>
              <a:t>Building Design (TDC 73A)</a:t>
            </a:r>
            <a:endParaRPr lang="en-US" sz="3600"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8610600" y="6488668"/>
            <a:ext cx="533400" cy="369332"/>
          </a:xfrm>
          <a:prstGeom prst="rect">
            <a:avLst/>
          </a:prstGeom>
          <a:solidFill>
            <a:srgbClr val="F36B22"/>
          </a:solidFill>
        </p:spPr>
        <p:txBody>
          <a:bodyPr wrap="square" rtlCol="0">
            <a:spAutoFit/>
          </a:bodyPr>
          <a:lstStyle/>
          <a:p>
            <a:pPr algn="ctr"/>
            <a:fld id="{A2BA4C17-D201-4116-AA8D-52BDD3B50EFA}" type="slidenum">
              <a:rPr lang="en-US" b="1" smtClean="0">
                <a:solidFill>
                  <a:schemeClr val="bg1"/>
                </a:solidFill>
                <a:effectLst>
                  <a:outerShdw blurRad="38100" dist="38100" dir="2700000" algn="tl">
                    <a:srgbClr val="000000">
                      <a:alpha val="43137"/>
                    </a:srgbClr>
                  </a:outerShdw>
                </a:effectLst>
              </a:rPr>
              <a:t>16</a:t>
            </a:fld>
            <a:endParaRPr lang="en-US" b="1" dirty="0">
              <a:solidFill>
                <a:schemeClr val="bg1"/>
              </a:solidFill>
              <a:effectLst>
                <a:outerShdw blurRad="38100" dist="38100" dir="2700000" algn="tl">
                  <a:srgbClr val="000000">
                    <a:alpha val="43137"/>
                  </a:srgbClr>
                </a:outerShdw>
              </a:effectLst>
            </a:endParaRPr>
          </a:p>
        </p:txBody>
      </p:sp>
      <p:sp>
        <p:nvSpPr>
          <p:cNvPr id="14" name="TextBox 13"/>
          <p:cNvSpPr txBox="1"/>
          <p:nvPr/>
        </p:nvSpPr>
        <p:spPr>
          <a:xfrm>
            <a:off x="4495800" y="5867400"/>
            <a:ext cx="4191000" cy="646331"/>
          </a:xfrm>
          <a:prstGeom prst="rect">
            <a:avLst/>
          </a:prstGeom>
          <a:noFill/>
        </p:spPr>
        <p:txBody>
          <a:bodyPr wrap="square" rtlCol="0">
            <a:spAutoFit/>
          </a:bodyPr>
          <a:lstStyle/>
          <a:p>
            <a:pPr algn="r"/>
            <a:r>
              <a:rPr lang="en-US" b="1" dirty="0" smtClean="0">
                <a:solidFill>
                  <a:schemeClr val="bg1"/>
                </a:solidFill>
                <a:effectLst>
                  <a:outerShdw blurRad="38100" dist="38100" dir="2700000" algn="tl">
                    <a:srgbClr val="000000">
                      <a:alpha val="43137"/>
                    </a:srgbClr>
                  </a:outerShdw>
                </a:effectLst>
              </a:rPr>
              <a:t>ARCHITECTURAL REVIEW BOARD</a:t>
            </a:r>
          </a:p>
          <a:p>
            <a:pPr algn="r"/>
            <a:r>
              <a:rPr lang="en-US" b="1" dirty="0" smtClean="0">
                <a:solidFill>
                  <a:schemeClr val="bg1"/>
                </a:solidFill>
                <a:effectLst>
                  <a:outerShdw blurRad="38100" dist="38100" dir="2700000" algn="tl">
                    <a:srgbClr val="000000">
                      <a:alpha val="43137"/>
                    </a:srgbClr>
                  </a:outerShdw>
                </a:effectLst>
              </a:rPr>
              <a:t>June 29, 2022</a:t>
            </a:r>
            <a:endParaRPr lang="en-US" b="1" dirty="0">
              <a:solidFill>
                <a:schemeClr val="bg1"/>
              </a:solidFill>
              <a:effectLst>
                <a:outerShdw blurRad="38100" dist="38100" dir="2700000" algn="tl">
                  <a:srgbClr val="000000">
                    <a:alpha val="43137"/>
                  </a:srgbClr>
                </a:outerShdw>
              </a:effectLst>
            </a:endParaRPr>
          </a:p>
        </p:txBody>
      </p:sp>
      <p:sp>
        <p:nvSpPr>
          <p:cNvPr id="15" name="TextBox 14"/>
          <p:cNvSpPr txBox="1"/>
          <p:nvPr/>
        </p:nvSpPr>
        <p:spPr>
          <a:xfrm>
            <a:off x="457200" y="5867400"/>
            <a:ext cx="4419600" cy="646331"/>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AR 21-0018</a:t>
            </a:r>
          </a:p>
          <a:p>
            <a:r>
              <a:rPr lang="en-US" b="1" dirty="0" err="1">
                <a:solidFill>
                  <a:schemeClr val="bg1"/>
                </a:solidFill>
                <a:effectLst>
                  <a:outerShdw blurRad="38100" dist="38100" dir="2700000" algn="tl">
                    <a:srgbClr val="000000">
                      <a:alpha val="43137"/>
                    </a:srgbClr>
                  </a:outerShdw>
                </a:effectLst>
              </a:rPr>
              <a:t>Walgraeve</a:t>
            </a:r>
            <a:r>
              <a:rPr lang="en-US" b="1" dirty="0">
                <a:solidFill>
                  <a:schemeClr val="bg1"/>
                </a:solidFill>
                <a:effectLst>
                  <a:outerShdw blurRad="38100" dist="38100" dir="2700000" algn="tl">
                    <a:srgbClr val="000000">
                      <a:alpha val="43137"/>
                    </a:srgbClr>
                  </a:outerShdw>
                </a:effectLst>
              </a:rPr>
              <a:t> Industrial Park (Hedges Creek)</a:t>
            </a:r>
          </a:p>
        </p:txBody>
      </p:sp>
      <p:pic>
        <p:nvPicPr>
          <p:cNvPr id="3" name="Picture 2"/>
          <p:cNvPicPr>
            <a:picLocks noChangeAspect="1"/>
          </p:cNvPicPr>
          <p:nvPr/>
        </p:nvPicPr>
        <p:blipFill>
          <a:blip r:embed="rId4"/>
          <a:stretch>
            <a:fillRect/>
          </a:stretch>
        </p:blipFill>
        <p:spPr>
          <a:xfrm>
            <a:off x="408649" y="1295400"/>
            <a:ext cx="8326703" cy="4267199"/>
          </a:xfrm>
          <a:prstGeom prst="rect">
            <a:avLst/>
          </a:prstGeom>
        </p:spPr>
      </p:pic>
    </p:spTree>
    <p:extLst>
      <p:ext uri="{BB962C8B-B14F-4D97-AF65-F5344CB8AC3E}">
        <p14:creationId xmlns:p14="http://schemas.microsoft.com/office/powerpoint/2010/main" val="1109686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57200" y="5791200"/>
            <a:ext cx="8229600" cy="838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200" y="304800"/>
            <a:ext cx="8229600" cy="838200"/>
          </a:xfrm>
          <a:prstGeom prst="rect">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7787B"/>
              </a:solidFill>
            </a:endParaRPr>
          </a:p>
        </p:txBody>
      </p:sp>
      <p:pic>
        <p:nvPicPr>
          <p:cNvPr id="8" name="Picture 7" descr="CDLogo-hi res_white.png"/>
          <p:cNvPicPr>
            <a:picLocks noChangeAspect="1"/>
          </p:cNvPicPr>
          <p:nvPr/>
        </p:nvPicPr>
        <p:blipFill>
          <a:blip r:embed="rId3" cstate="print"/>
          <a:srcRect b="17332"/>
          <a:stretch>
            <a:fillRect/>
          </a:stretch>
        </p:blipFill>
        <p:spPr>
          <a:xfrm>
            <a:off x="609600" y="304800"/>
            <a:ext cx="812403" cy="762000"/>
          </a:xfrm>
          <a:prstGeom prst="rect">
            <a:avLst/>
          </a:prstGeom>
        </p:spPr>
      </p:pic>
      <p:sp>
        <p:nvSpPr>
          <p:cNvPr id="9" name="TextBox 8"/>
          <p:cNvSpPr txBox="1"/>
          <p:nvPr/>
        </p:nvSpPr>
        <p:spPr>
          <a:xfrm>
            <a:off x="1600200" y="381000"/>
            <a:ext cx="7010400"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rPr>
              <a:t>Building Design (TDC 73A)</a:t>
            </a:r>
            <a:endParaRPr lang="en-US" sz="3600"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8610600" y="6488668"/>
            <a:ext cx="533400" cy="369332"/>
          </a:xfrm>
          <a:prstGeom prst="rect">
            <a:avLst/>
          </a:prstGeom>
          <a:solidFill>
            <a:srgbClr val="F36B22"/>
          </a:solidFill>
        </p:spPr>
        <p:txBody>
          <a:bodyPr wrap="square" rtlCol="0">
            <a:spAutoFit/>
          </a:bodyPr>
          <a:lstStyle/>
          <a:p>
            <a:pPr algn="ctr"/>
            <a:fld id="{A2BA4C17-D201-4116-AA8D-52BDD3B50EFA}" type="slidenum">
              <a:rPr lang="en-US" b="1" smtClean="0">
                <a:solidFill>
                  <a:schemeClr val="bg1"/>
                </a:solidFill>
                <a:effectLst>
                  <a:outerShdw blurRad="38100" dist="38100" dir="2700000" algn="tl">
                    <a:srgbClr val="000000">
                      <a:alpha val="43137"/>
                    </a:srgbClr>
                  </a:outerShdw>
                </a:effectLst>
              </a:rPr>
              <a:t>17</a:t>
            </a:fld>
            <a:endParaRPr lang="en-US" b="1" dirty="0">
              <a:solidFill>
                <a:schemeClr val="bg1"/>
              </a:solidFill>
              <a:effectLst>
                <a:outerShdw blurRad="38100" dist="38100" dir="2700000" algn="tl">
                  <a:srgbClr val="000000">
                    <a:alpha val="43137"/>
                  </a:srgbClr>
                </a:outerShdw>
              </a:effectLst>
            </a:endParaRPr>
          </a:p>
        </p:txBody>
      </p:sp>
      <p:sp>
        <p:nvSpPr>
          <p:cNvPr id="14" name="TextBox 13"/>
          <p:cNvSpPr txBox="1"/>
          <p:nvPr/>
        </p:nvSpPr>
        <p:spPr>
          <a:xfrm>
            <a:off x="4495800" y="5867400"/>
            <a:ext cx="4191000" cy="646331"/>
          </a:xfrm>
          <a:prstGeom prst="rect">
            <a:avLst/>
          </a:prstGeom>
          <a:noFill/>
        </p:spPr>
        <p:txBody>
          <a:bodyPr wrap="square" rtlCol="0">
            <a:spAutoFit/>
          </a:bodyPr>
          <a:lstStyle/>
          <a:p>
            <a:pPr algn="r"/>
            <a:r>
              <a:rPr lang="en-US" b="1" dirty="0" smtClean="0">
                <a:solidFill>
                  <a:schemeClr val="bg1"/>
                </a:solidFill>
                <a:effectLst>
                  <a:outerShdw blurRad="38100" dist="38100" dir="2700000" algn="tl">
                    <a:srgbClr val="000000">
                      <a:alpha val="43137"/>
                    </a:srgbClr>
                  </a:outerShdw>
                </a:effectLst>
              </a:rPr>
              <a:t>ARCHITECTURAL REVIEW BOARD</a:t>
            </a:r>
          </a:p>
          <a:p>
            <a:pPr algn="r"/>
            <a:r>
              <a:rPr lang="en-US" b="1" dirty="0" smtClean="0">
                <a:solidFill>
                  <a:schemeClr val="bg1"/>
                </a:solidFill>
                <a:effectLst>
                  <a:outerShdw blurRad="38100" dist="38100" dir="2700000" algn="tl">
                    <a:srgbClr val="000000">
                      <a:alpha val="43137"/>
                    </a:srgbClr>
                  </a:outerShdw>
                </a:effectLst>
              </a:rPr>
              <a:t>June 29, 2022</a:t>
            </a:r>
            <a:endParaRPr lang="en-US" b="1" dirty="0">
              <a:solidFill>
                <a:schemeClr val="bg1"/>
              </a:solidFill>
              <a:effectLst>
                <a:outerShdw blurRad="38100" dist="38100" dir="2700000" algn="tl">
                  <a:srgbClr val="000000">
                    <a:alpha val="43137"/>
                  </a:srgbClr>
                </a:outerShdw>
              </a:effectLst>
            </a:endParaRPr>
          </a:p>
        </p:txBody>
      </p:sp>
      <p:sp>
        <p:nvSpPr>
          <p:cNvPr id="15" name="TextBox 14"/>
          <p:cNvSpPr txBox="1"/>
          <p:nvPr/>
        </p:nvSpPr>
        <p:spPr>
          <a:xfrm>
            <a:off x="457200" y="5867400"/>
            <a:ext cx="4419600" cy="646331"/>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AR 21-0018</a:t>
            </a:r>
          </a:p>
          <a:p>
            <a:r>
              <a:rPr lang="en-US" b="1" dirty="0" err="1">
                <a:solidFill>
                  <a:schemeClr val="bg1"/>
                </a:solidFill>
                <a:effectLst>
                  <a:outerShdw blurRad="38100" dist="38100" dir="2700000" algn="tl">
                    <a:srgbClr val="000000">
                      <a:alpha val="43137"/>
                    </a:srgbClr>
                  </a:outerShdw>
                </a:effectLst>
              </a:rPr>
              <a:t>Walgraeve</a:t>
            </a:r>
            <a:r>
              <a:rPr lang="en-US" b="1" dirty="0">
                <a:solidFill>
                  <a:schemeClr val="bg1"/>
                </a:solidFill>
                <a:effectLst>
                  <a:outerShdw blurRad="38100" dist="38100" dir="2700000" algn="tl">
                    <a:srgbClr val="000000">
                      <a:alpha val="43137"/>
                    </a:srgbClr>
                  </a:outerShdw>
                </a:effectLst>
              </a:rPr>
              <a:t> Industrial Park (Hedges Creek)</a:t>
            </a:r>
          </a:p>
        </p:txBody>
      </p:sp>
      <p:pic>
        <p:nvPicPr>
          <p:cNvPr id="4" name="Picture 3"/>
          <p:cNvPicPr>
            <a:picLocks noChangeAspect="1"/>
          </p:cNvPicPr>
          <p:nvPr/>
        </p:nvPicPr>
        <p:blipFill>
          <a:blip r:embed="rId4"/>
          <a:stretch>
            <a:fillRect/>
          </a:stretch>
        </p:blipFill>
        <p:spPr>
          <a:xfrm>
            <a:off x="431180" y="2635405"/>
            <a:ext cx="8515350" cy="1600200"/>
          </a:xfrm>
          <a:prstGeom prst="rect">
            <a:avLst/>
          </a:prstGeom>
        </p:spPr>
      </p:pic>
    </p:spTree>
    <p:extLst>
      <p:ext uri="{BB962C8B-B14F-4D97-AF65-F5344CB8AC3E}">
        <p14:creationId xmlns:p14="http://schemas.microsoft.com/office/powerpoint/2010/main" val="2413132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564968"/>
            <a:ext cx="4127788" cy="223867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4220" y="3554968"/>
            <a:ext cx="4102580" cy="2248674"/>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7315" y="1137684"/>
            <a:ext cx="4109485" cy="2427284"/>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420" y="1126568"/>
            <a:ext cx="4102580" cy="2438400"/>
          </a:xfrm>
          <a:prstGeom prst="rect">
            <a:avLst/>
          </a:prstGeom>
        </p:spPr>
      </p:pic>
      <p:sp>
        <p:nvSpPr>
          <p:cNvPr id="5" name="Rectangle 4"/>
          <p:cNvSpPr/>
          <p:nvPr/>
        </p:nvSpPr>
        <p:spPr>
          <a:xfrm>
            <a:off x="457200" y="304800"/>
            <a:ext cx="8229600" cy="838200"/>
          </a:xfrm>
          <a:prstGeom prst="rect">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7787B"/>
              </a:solidFill>
            </a:endParaRPr>
          </a:p>
        </p:txBody>
      </p:sp>
      <p:pic>
        <p:nvPicPr>
          <p:cNvPr id="8" name="Picture 7" descr="CDLogo-hi res_white.png"/>
          <p:cNvPicPr>
            <a:picLocks noChangeAspect="1"/>
          </p:cNvPicPr>
          <p:nvPr/>
        </p:nvPicPr>
        <p:blipFill>
          <a:blip r:embed="rId7" cstate="print"/>
          <a:srcRect b="17332"/>
          <a:stretch>
            <a:fillRect/>
          </a:stretch>
        </p:blipFill>
        <p:spPr>
          <a:xfrm>
            <a:off x="609600" y="304800"/>
            <a:ext cx="812403" cy="762000"/>
          </a:xfrm>
          <a:prstGeom prst="rect">
            <a:avLst/>
          </a:prstGeom>
        </p:spPr>
      </p:pic>
      <p:sp>
        <p:nvSpPr>
          <p:cNvPr id="9" name="TextBox 8"/>
          <p:cNvSpPr txBox="1"/>
          <p:nvPr/>
        </p:nvSpPr>
        <p:spPr>
          <a:xfrm>
            <a:off x="1600200" y="381000"/>
            <a:ext cx="7010400" cy="646331"/>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Building Design (TDC 73A</a:t>
            </a:r>
            <a:r>
              <a:rPr lang="en-US" sz="3600" b="1" dirty="0" smtClean="0">
                <a:solidFill>
                  <a:schemeClr val="bg1"/>
                </a:solidFill>
                <a:effectLst>
                  <a:outerShdw blurRad="38100" dist="38100" dir="2700000" algn="tl">
                    <a:srgbClr val="000000">
                      <a:alpha val="43137"/>
                    </a:srgbClr>
                  </a:outerShdw>
                </a:effectLst>
              </a:rPr>
              <a:t>)</a:t>
            </a:r>
            <a:endParaRPr lang="en-US" sz="3600" b="1" dirty="0">
              <a:solidFill>
                <a:schemeClr val="bg1"/>
              </a:solidFill>
              <a:effectLst>
                <a:outerShdw blurRad="38100" dist="38100" dir="2700000" algn="tl">
                  <a:srgbClr val="000000">
                    <a:alpha val="43137"/>
                  </a:srgbClr>
                </a:outerShdw>
              </a:effectLst>
            </a:endParaRPr>
          </a:p>
        </p:txBody>
      </p:sp>
      <p:sp>
        <p:nvSpPr>
          <p:cNvPr id="11" name="Rectangle 10"/>
          <p:cNvSpPr/>
          <p:nvPr/>
        </p:nvSpPr>
        <p:spPr>
          <a:xfrm>
            <a:off x="457200" y="5791200"/>
            <a:ext cx="8229600" cy="838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610600" y="6488668"/>
            <a:ext cx="533400" cy="369332"/>
          </a:xfrm>
          <a:prstGeom prst="rect">
            <a:avLst/>
          </a:prstGeom>
          <a:solidFill>
            <a:srgbClr val="F36B22"/>
          </a:solidFill>
        </p:spPr>
        <p:txBody>
          <a:bodyPr wrap="square" rtlCol="0">
            <a:spAutoFit/>
          </a:bodyPr>
          <a:lstStyle/>
          <a:p>
            <a:pPr algn="ctr"/>
            <a:fld id="{A2BA4C17-D201-4116-AA8D-52BDD3B50EFA}" type="slidenum">
              <a:rPr lang="en-US" b="1" smtClean="0">
                <a:solidFill>
                  <a:schemeClr val="bg1"/>
                </a:solidFill>
                <a:effectLst>
                  <a:outerShdw blurRad="38100" dist="38100" dir="2700000" algn="tl">
                    <a:srgbClr val="000000">
                      <a:alpha val="43137"/>
                    </a:srgbClr>
                  </a:outerShdw>
                </a:effectLst>
              </a:rPr>
              <a:t>18</a:t>
            </a:fld>
            <a:endParaRPr lang="en-US" b="1"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743813" y="3199955"/>
            <a:ext cx="3553793" cy="338554"/>
          </a:xfrm>
          <a:prstGeom prst="rect">
            <a:avLst/>
          </a:prstGeom>
          <a:noFill/>
        </p:spPr>
        <p:txBody>
          <a:bodyPr wrap="none" rtlCol="0">
            <a:spAutoFit/>
          </a:bodyPr>
          <a:lstStyle/>
          <a:p>
            <a:r>
              <a:rPr lang="en-US" sz="1600" dirty="0" err="1" smtClean="0">
                <a:solidFill>
                  <a:schemeClr val="bg1"/>
                </a:solidFill>
                <a:effectLst>
                  <a:outerShdw blurRad="38100" dist="38100" dir="2700000" algn="tl">
                    <a:srgbClr val="000000">
                      <a:alpha val="43137"/>
                    </a:srgbClr>
                  </a:outerShdw>
                </a:effectLst>
              </a:rPr>
              <a:t>Myslony</a:t>
            </a:r>
            <a:r>
              <a:rPr lang="en-US" sz="1600" dirty="0" smtClean="0">
                <a:solidFill>
                  <a:schemeClr val="bg1"/>
                </a:solidFill>
                <a:effectLst>
                  <a:outerShdw blurRad="38100" dist="38100" dir="2700000" algn="tl">
                    <a:srgbClr val="000000">
                      <a:alpha val="43137"/>
                    </a:srgbClr>
                  </a:outerShdw>
                </a:effectLst>
              </a:rPr>
              <a:t> Street/112</a:t>
            </a:r>
            <a:r>
              <a:rPr lang="en-US" sz="1600" baseline="30000" dirty="0" smtClean="0">
                <a:solidFill>
                  <a:schemeClr val="bg1"/>
                </a:solidFill>
                <a:effectLst>
                  <a:outerShdw blurRad="38100" dist="38100" dir="2700000" algn="tl">
                    <a:srgbClr val="000000">
                      <a:alpha val="43137"/>
                    </a:srgbClr>
                  </a:outerShdw>
                </a:effectLst>
              </a:rPr>
              <a:t>th</a:t>
            </a:r>
            <a:r>
              <a:rPr lang="en-US" sz="1600" dirty="0" smtClean="0">
                <a:solidFill>
                  <a:schemeClr val="bg1"/>
                </a:solidFill>
                <a:effectLst>
                  <a:outerShdw blurRad="38100" dist="38100" dir="2700000" algn="tl">
                    <a:srgbClr val="000000">
                      <a:alpha val="43137"/>
                    </a:srgbClr>
                  </a:outerShdw>
                </a:effectLst>
              </a:rPr>
              <a:t> Intersection (west)</a:t>
            </a:r>
            <a:endParaRPr lang="en-US" sz="1600" dirty="0">
              <a:solidFill>
                <a:schemeClr val="bg1"/>
              </a:solidFill>
              <a:effectLst>
                <a:outerShdw blurRad="38100" dist="38100" dir="2700000" algn="tl">
                  <a:srgbClr val="000000">
                    <a:alpha val="43137"/>
                  </a:srgbClr>
                </a:outerShdw>
              </a:effectLst>
            </a:endParaRPr>
          </a:p>
        </p:txBody>
      </p:sp>
      <p:sp>
        <p:nvSpPr>
          <p:cNvPr id="25" name="TextBox 24"/>
          <p:cNvSpPr txBox="1"/>
          <p:nvPr/>
        </p:nvSpPr>
        <p:spPr>
          <a:xfrm>
            <a:off x="622728" y="5465088"/>
            <a:ext cx="3732240" cy="338554"/>
          </a:xfrm>
          <a:prstGeom prst="rect">
            <a:avLst/>
          </a:prstGeom>
          <a:noFill/>
        </p:spPr>
        <p:txBody>
          <a:bodyPr wrap="none" rtlCol="0">
            <a:spAutoFit/>
          </a:bodyPr>
          <a:lstStyle/>
          <a:p>
            <a:r>
              <a:rPr lang="en-US" sz="1600" dirty="0" smtClean="0">
                <a:solidFill>
                  <a:schemeClr val="bg1"/>
                </a:solidFill>
                <a:effectLst>
                  <a:outerShdw blurRad="38100" dist="38100" dir="2700000" algn="tl">
                    <a:srgbClr val="000000">
                      <a:alpha val="43137"/>
                    </a:srgbClr>
                  </a:outerShdw>
                </a:effectLst>
              </a:rPr>
              <a:t>Under Construction end of SW </a:t>
            </a:r>
            <a:r>
              <a:rPr lang="en-US" sz="1600" dirty="0" err="1" smtClean="0">
                <a:solidFill>
                  <a:schemeClr val="bg1"/>
                </a:solidFill>
                <a:effectLst>
                  <a:outerShdw blurRad="38100" dist="38100" dir="2700000" algn="tl">
                    <a:srgbClr val="000000">
                      <a:alpha val="43137"/>
                    </a:srgbClr>
                  </a:outerShdw>
                </a:effectLst>
              </a:rPr>
              <a:t>Myslony</a:t>
            </a:r>
            <a:r>
              <a:rPr lang="en-US" sz="1600" dirty="0" smtClean="0">
                <a:solidFill>
                  <a:schemeClr val="bg1"/>
                </a:solidFill>
                <a:effectLst>
                  <a:outerShdw blurRad="38100" dist="38100" dir="2700000" algn="tl">
                    <a:srgbClr val="000000">
                      <a:alpha val="43137"/>
                    </a:srgbClr>
                  </a:outerShdw>
                </a:effectLst>
              </a:rPr>
              <a:t> St.</a:t>
            </a:r>
            <a:endParaRPr lang="en-US" sz="1600" dirty="0">
              <a:solidFill>
                <a:schemeClr val="bg1"/>
              </a:solidFill>
              <a:effectLst>
                <a:outerShdw blurRad="38100" dist="38100" dir="2700000" algn="tl">
                  <a:srgbClr val="000000">
                    <a:alpha val="43137"/>
                  </a:srgbClr>
                </a:outerShdw>
              </a:effectLst>
            </a:endParaRPr>
          </a:p>
        </p:txBody>
      </p:sp>
      <p:sp>
        <p:nvSpPr>
          <p:cNvPr id="27" name="TextBox 26"/>
          <p:cNvSpPr txBox="1"/>
          <p:nvPr/>
        </p:nvSpPr>
        <p:spPr>
          <a:xfrm>
            <a:off x="5238941" y="5469453"/>
            <a:ext cx="2793906" cy="338554"/>
          </a:xfrm>
          <a:prstGeom prst="rect">
            <a:avLst/>
          </a:prstGeom>
          <a:noFill/>
        </p:spPr>
        <p:txBody>
          <a:bodyPr wrap="none" rtlCol="0">
            <a:spAutoFit/>
          </a:bodyPr>
          <a:lstStyle/>
          <a:p>
            <a:r>
              <a:rPr lang="en-US" sz="1600" dirty="0" smtClean="0">
                <a:solidFill>
                  <a:schemeClr val="bg1"/>
                </a:solidFill>
                <a:effectLst>
                  <a:outerShdw blurRad="38100" dist="38100" dir="2700000" algn="tl">
                    <a:srgbClr val="000000">
                      <a:alpha val="43137"/>
                    </a:srgbClr>
                  </a:outerShdw>
                </a:effectLst>
              </a:rPr>
              <a:t>SW MYSLONY - Abutting to East</a:t>
            </a:r>
            <a:endParaRPr lang="en-US" sz="1600" dirty="0">
              <a:solidFill>
                <a:schemeClr val="bg1"/>
              </a:solidFill>
              <a:effectLst>
                <a:outerShdw blurRad="38100" dist="38100" dir="2700000" algn="tl">
                  <a:srgbClr val="000000">
                    <a:alpha val="43137"/>
                  </a:srgbClr>
                </a:outerShdw>
              </a:effectLst>
            </a:endParaRPr>
          </a:p>
        </p:txBody>
      </p:sp>
      <p:sp>
        <p:nvSpPr>
          <p:cNvPr id="20" name="TextBox 19"/>
          <p:cNvSpPr txBox="1"/>
          <p:nvPr/>
        </p:nvSpPr>
        <p:spPr>
          <a:xfrm>
            <a:off x="4495800" y="5867400"/>
            <a:ext cx="4191000" cy="646331"/>
          </a:xfrm>
          <a:prstGeom prst="rect">
            <a:avLst/>
          </a:prstGeom>
          <a:noFill/>
        </p:spPr>
        <p:txBody>
          <a:bodyPr wrap="square" rtlCol="0">
            <a:spAutoFit/>
          </a:bodyPr>
          <a:lstStyle/>
          <a:p>
            <a:pPr algn="r"/>
            <a:r>
              <a:rPr lang="en-US" b="1" dirty="0" smtClean="0">
                <a:solidFill>
                  <a:schemeClr val="bg1"/>
                </a:solidFill>
                <a:effectLst>
                  <a:outerShdw blurRad="38100" dist="38100" dir="2700000" algn="tl">
                    <a:srgbClr val="000000">
                      <a:alpha val="43137"/>
                    </a:srgbClr>
                  </a:outerShdw>
                </a:effectLst>
              </a:rPr>
              <a:t>ARCHITECTURAL REVIEW BOARD</a:t>
            </a:r>
          </a:p>
          <a:p>
            <a:pPr algn="r"/>
            <a:r>
              <a:rPr lang="en-US" b="1" dirty="0" smtClean="0">
                <a:solidFill>
                  <a:schemeClr val="bg1"/>
                </a:solidFill>
                <a:effectLst>
                  <a:outerShdw blurRad="38100" dist="38100" dir="2700000" algn="tl">
                    <a:srgbClr val="000000">
                      <a:alpha val="43137"/>
                    </a:srgbClr>
                  </a:outerShdw>
                </a:effectLst>
              </a:rPr>
              <a:t>June 29, 2022</a:t>
            </a:r>
            <a:endParaRPr lang="en-US" b="1" dirty="0">
              <a:solidFill>
                <a:schemeClr val="bg1"/>
              </a:solidFill>
              <a:effectLst>
                <a:outerShdw blurRad="38100" dist="38100" dir="2700000" algn="tl">
                  <a:srgbClr val="000000">
                    <a:alpha val="43137"/>
                  </a:srgbClr>
                </a:outerShdw>
              </a:effectLst>
            </a:endParaRPr>
          </a:p>
        </p:txBody>
      </p:sp>
      <p:sp>
        <p:nvSpPr>
          <p:cNvPr id="22" name="TextBox 21"/>
          <p:cNvSpPr txBox="1"/>
          <p:nvPr/>
        </p:nvSpPr>
        <p:spPr>
          <a:xfrm>
            <a:off x="457200" y="5867400"/>
            <a:ext cx="4419600" cy="646331"/>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AR 21-0018</a:t>
            </a:r>
          </a:p>
          <a:p>
            <a:r>
              <a:rPr lang="en-US" b="1" dirty="0" err="1">
                <a:solidFill>
                  <a:schemeClr val="bg1"/>
                </a:solidFill>
                <a:effectLst>
                  <a:outerShdw blurRad="38100" dist="38100" dir="2700000" algn="tl">
                    <a:srgbClr val="000000">
                      <a:alpha val="43137"/>
                    </a:srgbClr>
                  </a:outerShdw>
                </a:effectLst>
              </a:rPr>
              <a:t>Walgraeve</a:t>
            </a:r>
            <a:r>
              <a:rPr lang="en-US" b="1" dirty="0">
                <a:solidFill>
                  <a:schemeClr val="bg1"/>
                </a:solidFill>
                <a:effectLst>
                  <a:outerShdw blurRad="38100" dist="38100" dir="2700000" algn="tl">
                    <a:srgbClr val="000000">
                      <a:alpha val="43137"/>
                    </a:srgbClr>
                  </a:outerShdw>
                </a:effectLst>
              </a:rPr>
              <a:t> Industrial Park (Hedges Creek)</a:t>
            </a:r>
          </a:p>
        </p:txBody>
      </p:sp>
      <p:sp>
        <p:nvSpPr>
          <p:cNvPr id="15" name="TextBox 14"/>
          <p:cNvSpPr txBox="1"/>
          <p:nvPr/>
        </p:nvSpPr>
        <p:spPr>
          <a:xfrm>
            <a:off x="4879109" y="3210856"/>
            <a:ext cx="3505896" cy="338554"/>
          </a:xfrm>
          <a:prstGeom prst="rect">
            <a:avLst/>
          </a:prstGeom>
          <a:noFill/>
        </p:spPr>
        <p:txBody>
          <a:bodyPr wrap="none" rtlCol="0">
            <a:spAutoFit/>
          </a:bodyPr>
          <a:lstStyle/>
          <a:p>
            <a:r>
              <a:rPr lang="en-US" sz="1600" dirty="0" err="1" smtClean="0">
                <a:solidFill>
                  <a:schemeClr val="bg1"/>
                </a:solidFill>
                <a:effectLst>
                  <a:outerShdw blurRad="38100" dist="38100" dir="2700000" algn="tl">
                    <a:srgbClr val="000000">
                      <a:alpha val="43137"/>
                    </a:srgbClr>
                  </a:outerShdw>
                </a:effectLst>
              </a:rPr>
              <a:t>Myslony</a:t>
            </a:r>
            <a:r>
              <a:rPr lang="en-US" sz="1600" dirty="0" smtClean="0">
                <a:solidFill>
                  <a:schemeClr val="bg1"/>
                </a:solidFill>
                <a:effectLst>
                  <a:outerShdw blurRad="38100" dist="38100" dir="2700000" algn="tl">
                    <a:srgbClr val="000000">
                      <a:alpha val="43137"/>
                    </a:srgbClr>
                  </a:outerShdw>
                </a:effectLst>
              </a:rPr>
              <a:t> Street/112</a:t>
            </a:r>
            <a:r>
              <a:rPr lang="en-US" sz="1600" baseline="30000" dirty="0" smtClean="0">
                <a:solidFill>
                  <a:schemeClr val="bg1"/>
                </a:solidFill>
                <a:effectLst>
                  <a:outerShdw blurRad="38100" dist="38100" dir="2700000" algn="tl">
                    <a:srgbClr val="000000">
                      <a:alpha val="43137"/>
                    </a:srgbClr>
                  </a:outerShdw>
                </a:effectLst>
              </a:rPr>
              <a:t>th</a:t>
            </a:r>
            <a:r>
              <a:rPr lang="en-US" sz="1600" dirty="0" smtClean="0">
                <a:solidFill>
                  <a:schemeClr val="bg1"/>
                </a:solidFill>
                <a:effectLst>
                  <a:outerShdw blurRad="38100" dist="38100" dir="2700000" algn="tl">
                    <a:srgbClr val="000000">
                      <a:alpha val="43137"/>
                    </a:srgbClr>
                  </a:outerShdw>
                </a:effectLst>
              </a:rPr>
              <a:t> Intersection (east)</a:t>
            </a:r>
            <a:endParaRPr lang="en-US"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0852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304800"/>
            <a:ext cx="8229600" cy="838200"/>
          </a:xfrm>
          <a:prstGeom prst="rect">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7787B"/>
              </a:solidFill>
            </a:endParaRPr>
          </a:p>
        </p:txBody>
      </p:sp>
      <p:pic>
        <p:nvPicPr>
          <p:cNvPr id="8" name="Picture 7" descr="CDLogo-hi res_white.png"/>
          <p:cNvPicPr>
            <a:picLocks noChangeAspect="1"/>
          </p:cNvPicPr>
          <p:nvPr/>
        </p:nvPicPr>
        <p:blipFill>
          <a:blip r:embed="rId3" cstate="print"/>
          <a:srcRect b="17332"/>
          <a:stretch>
            <a:fillRect/>
          </a:stretch>
        </p:blipFill>
        <p:spPr>
          <a:xfrm>
            <a:off x="609600" y="304800"/>
            <a:ext cx="812403" cy="762000"/>
          </a:xfrm>
          <a:prstGeom prst="rect">
            <a:avLst/>
          </a:prstGeom>
        </p:spPr>
      </p:pic>
      <p:sp>
        <p:nvSpPr>
          <p:cNvPr id="9" name="TextBox 8"/>
          <p:cNvSpPr txBox="1"/>
          <p:nvPr/>
        </p:nvSpPr>
        <p:spPr>
          <a:xfrm>
            <a:off x="1600200" y="381000"/>
            <a:ext cx="7010400" cy="646331"/>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Landscaping Standards (TDC </a:t>
            </a:r>
            <a:r>
              <a:rPr lang="en-US" sz="3600" b="1" dirty="0" smtClean="0">
                <a:solidFill>
                  <a:schemeClr val="bg1"/>
                </a:solidFill>
                <a:effectLst>
                  <a:outerShdw blurRad="38100" dist="38100" dir="2700000" algn="tl">
                    <a:srgbClr val="000000">
                      <a:alpha val="43137"/>
                    </a:srgbClr>
                  </a:outerShdw>
                </a:effectLst>
              </a:rPr>
              <a:t>73B)</a:t>
            </a:r>
            <a:endParaRPr lang="en-US" sz="3600" b="1" dirty="0">
              <a:solidFill>
                <a:schemeClr val="bg1"/>
              </a:solidFill>
              <a:effectLst>
                <a:outerShdw blurRad="38100" dist="38100" dir="2700000" algn="tl">
                  <a:srgbClr val="000000">
                    <a:alpha val="43137"/>
                  </a:srgbClr>
                </a:outerShdw>
              </a:effectLst>
            </a:endParaRPr>
          </a:p>
        </p:txBody>
      </p:sp>
      <p:sp>
        <p:nvSpPr>
          <p:cNvPr id="11" name="Rectangle 10"/>
          <p:cNvSpPr/>
          <p:nvPr/>
        </p:nvSpPr>
        <p:spPr>
          <a:xfrm>
            <a:off x="457200" y="5791200"/>
            <a:ext cx="8229600" cy="838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610600" y="6488668"/>
            <a:ext cx="533400" cy="369332"/>
          </a:xfrm>
          <a:prstGeom prst="rect">
            <a:avLst/>
          </a:prstGeom>
          <a:solidFill>
            <a:srgbClr val="F36B22"/>
          </a:solidFill>
        </p:spPr>
        <p:txBody>
          <a:bodyPr wrap="square" rtlCol="0">
            <a:spAutoFit/>
          </a:bodyPr>
          <a:lstStyle/>
          <a:p>
            <a:pPr algn="ctr"/>
            <a:fld id="{A2BA4C17-D201-4116-AA8D-52BDD3B50EFA}" type="slidenum">
              <a:rPr lang="en-US" b="1" smtClean="0">
                <a:solidFill>
                  <a:schemeClr val="bg1"/>
                </a:solidFill>
                <a:effectLst>
                  <a:outerShdw blurRad="38100" dist="38100" dir="2700000" algn="tl">
                    <a:srgbClr val="000000">
                      <a:alpha val="43137"/>
                    </a:srgbClr>
                  </a:outerShdw>
                </a:effectLst>
              </a:rPr>
              <a:t>19</a:t>
            </a:fld>
            <a:endParaRPr lang="en-US" b="1"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457200" y="1343085"/>
            <a:ext cx="4419600" cy="3888244"/>
          </a:xfrm>
          <a:prstGeom prst="rect">
            <a:avLst/>
          </a:prstGeom>
          <a:noFill/>
        </p:spPr>
        <p:txBody>
          <a:bodyPr wrap="square" rtlCol="0">
            <a:spAutoFit/>
          </a:bodyPr>
          <a:lstStyle/>
          <a:p>
            <a:pPr>
              <a:lnSpc>
                <a:spcPts val="2600"/>
              </a:lnSpc>
              <a:spcAft>
                <a:spcPts val="600"/>
              </a:spcAft>
            </a:pPr>
            <a:r>
              <a:rPr lang="en-US" sz="2400" b="1" dirty="0"/>
              <a:t>The application demonstrates the proposal complies with requirements </a:t>
            </a:r>
            <a:r>
              <a:rPr lang="en-US" sz="2400" b="1" dirty="0" smtClean="0"/>
              <a:t>for:</a:t>
            </a:r>
            <a:endParaRPr lang="en-US" sz="2400" dirty="0" smtClean="0"/>
          </a:p>
          <a:p>
            <a:pPr marL="285750" indent="-285750">
              <a:lnSpc>
                <a:spcPts val="2600"/>
              </a:lnSpc>
              <a:spcAft>
                <a:spcPts val="600"/>
              </a:spcAft>
              <a:buFont typeface="Arial" panose="020B0604020202020204" pitchFamily="34" charset="0"/>
              <a:buChar char="•"/>
            </a:pPr>
            <a:r>
              <a:rPr lang="en-US" sz="2400" dirty="0" smtClean="0"/>
              <a:t>Minimum landscape area (15%)</a:t>
            </a:r>
            <a:endParaRPr lang="en-US" sz="2400" dirty="0"/>
          </a:p>
          <a:p>
            <a:pPr marL="285750" indent="-285750">
              <a:lnSpc>
                <a:spcPts val="2600"/>
              </a:lnSpc>
              <a:spcAft>
                <a:spcPts val="600"/>
              </a:spcAft>
              <a:buFont typeface="Arial" panose="020B0604020202020204" pitchFamily="34" charset="0"/>
              <a:buChar char="•"/>
            </a:pPr>
            <a:r>
              <a:rPr lang="en-US" sz="2400" dirty="0"/>
              <a:t>Landscape buffers</a:t>
            </a:r>
          </a:p>
          <a:p>
            <a:pPr marL="285750" indent="-285750">
              <a:lnSpc>
                <a:spcPts val="2600"/>
              </a:lnSpc>
              <a:spcAft>
                <a:spcPts val="600"/>
              </a:spcAft>
              <a:buFont typeface="Arial" panose="020B0604020202020204" pitchFamily="34" charset="0"/>
              <a:buChar char="•"/>
            </a:pPr>
            <a:r>
              <a:rPr lang="en-US" sz="2400" dirty="0" smtClean="0"/>
              <a:t>Tree preservation</a:t>
            </a:r>
          </a:p>
          <a:p>
            <a:pPr marL="285750" indent="-285750">
              <a:lnSpc>
                <a:spcPts val="2600"/>
              </a:lnSpc>
              <a:spcAft>
                <a:spcPts val="600"/>
              </a:spcAft>
              <a:buFont typeface="Arial" panose="020B0604020202020204" pitchFamily="34" charset="0"/>
              <a:buChar char="•"/>
            </a:pPr>
            <a:r>
              <a:rPr lang="en-US" sz="2400" dirty="0" smtClean="0"/>
              <a:t>Irrigation</a:t>
            </a:r>
          </a:p>
          <a:p>
            <a:pPr marL="285750" indent="-285750">
              <a:lnSpc>
                <a:spcPts val="2600"/>
              </a:lnSpc>
              <a:spcAft>
                <a:spcPts val="600"/>
              </a:spcAft>
              <a:buFont typeface="Arial" panose="020B0604020202020204" pitchFamily="34" charset="0"/>
              <a:buChar char="•"/>
            </a:pPr>
            <a:r>
              <a:rPr lang="en-US" sz="2400" dirty="0" smtClean="0"/>
              <a:t>Revegetation of disturbed areas</a:t>
            </a:r>
          </a:p>
          <a:p>
            <a:pPr marL="285750" indent="-285750">
              <a:lnSpc>
                <a:spcPts val="2600"/>
              </a:lnSpc>
              <a:spcAft>
                <a:spcPts val="600"/>
              </a:spcAft>
              <a:buFont typeface="Arial" panose="020B0604020202020204" pitchFamily="34" charset="0"/>
              <a:buChar char="•"/>
            </a:pPr>
            <a:r>
              <a:rPr lang="en-US" sz="2400" dirty="0" smtClean="0"/>
              <a:t>Minimum standards for plantings</a:t>
            </a:r>
            <a:endParaRPr lang="en-US" sz="2400" dirty="0"/>
          </a:p>
        </p:txBody>
      </p:sp>
      <p:sp>
        <p:nvSpPr>
          <p:cNvPr id="13" name="TextBox 12"/>
          <p:cNvSpPr txBox="1"/>
          <p:nvPr/>
        </p:nvSpPr>
        <p:spPr>
          <a:xfrm>
            <a:off x="4495800" y="5867400"/>
            <a:ext cx="4191000" cy="646331"/>
          </a:xfrm>
          <a:prstGeom prst="rect">
            <a:avLst/>
          </a:prstGeom>
          <a:noFill/>
        </p:spPr>
        <p:txBody>
          <a:bodyPr wrap="square" rtlCol="0">
            <a:spAutoFit/>
          </a:bodyPr>
          <a:lstStyle/>
          <a:p>
            <a:pPr algn="r"/>
            <a:r>
              <a:rPr lang="en-US" b="1" dirty="0" smtClean="0">
                <a:solidFill>
                  <a:schemeClr val="bg1"/>
                </a:solidFill>
                <a:effectLst>
                  <a:outerShdw blurRad="38100" dist="38100" dir="2700000" algn="tl">
                    <a:srgbClr val="000000">
                      <a:alpha val="43137"/>
                    </a:srgbClr>
                  </a:outerShdw>
                </a:effectLst>
              </a:rPr>
              <a:t>ARCHITECTURAL REVIEW BOARD</a:t>
            </a:r>
          </a:p>
          <a:p>
            <a:pPr algn="r"/>
            <a:r>
              <a:rPr lang="en-US" b="1" dirty="0" smtClean="0">
                <a:solidFill>
                  <a:schemeClr val="bg1"/>
                </a:solidFill>
                <a:effectLst>
                  <a:outerShdw blurRad="38100" dist="38100" dir="2700000" algn="tl">
                    <a:srgbClr val="000000">
                      <a:alpha val="43137"/>
                    </a:srgbClr>
                  </a:outerShdw>
                </a:effectLst>
              </a:rPr>
              <a:t>June 29, 2022</a:t>
            </a:r>
            <a:endParaRPr lang="en-US" b="1" dirty="0">
              <a:solidFill>
                <a:schemeClr val="bg1"/>
              </a:solidFill>
              <a:effectLst>
                <a:outerShdw blurRad="38100" dist="38100" dir="2700000" algn="tl">
                  <a:srgbClr val="000000">
                    <a:alpha val="43137"/>
                  </a:srgbClr>
                </a:outerShdw>
              </a:effectLst>
            </a:endParaRPr>
          </a:p>
        </p:txBody>
      </p:sp>
      <p:sp>
        <p:nvSpPr>
          <p:cNvPr id="15" name="TextBox 14"/>
          <p:cNvSpPr txBox="1"/>
          <p:nvPr/>
        </p:nvSpPr>
        <p:spPr>
          <a:xfrm>
            <a:off x="457200" y="5867400"/>
            <a:ext cx="4419600" cy="646331"/>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AR 21-0018</a:t>
            </a:r>
          </a:p>
          <a:p>
            <a:r>
              <a:rPr lang="en-US" b="1" dirty="0" err="1">
                <a:solidFill>
                  <a:schemeClr val="bg1"/>
                </a:solidFill>
                <a:effectLst>
                  <a:outerShdw blurRad="38100" dist="38100" dir="2700000" algn="tl">
                    <a:srgbClr val="000000">
                      <a:alpha val="43137"/>
                    </a:srgbClr>
                  </a:outerShdw>
                </a:effectLst>
              </a:rPr>
              <a:t>Walgraeve</a:t>
            </a:r>
            <a:r>
              <a:rPr lang="en-US" b="1" dirty="0">
                <a:solidFill>
                  <a:schemeClr val="bg1"/>
                </a:solidFill>
                <a:effectLst>
                  <a:outerShdw blurRad="38100" dist="38100" dir="2700000" algn="tl">
                    <a:srgbClr val="000000">
                      <a:alpha val="43137"/>
                    </a:srgbClr>
                  </a:outerShdw>
                </a:effectLst>
              </a:rPr>
              <a:t> Industrial Park (Hedges Creek)</a:t>
            </a:r>
          </a:p>
        </p:txBody>
      </p:sp>
      <p:pic>
        <p:nvPicPr>
          <p:cNvPr id="3" name="Picture 2"/>
          <p:cNvPicPr>
            <a:picLocks noChangeAspect="1"/>
          </p:cNvPicPr>
          <p:nvPr/>
        </p:nvPicPr>
        <p:blipFill>
          <a:blip r:embed="rId4"/>
          <a:stretch>
            <a:fillRect/>
          </a:stretch>
        </p:blipFill>
        <p:spPr>
          <a:xfrm>
            <a:off x="4800600" y="1840468"/>
            <a:ext cx="3912220" cy="2939340"/>
          </a:xfrm>
          <a:prstGeom prst="rect">
            <a:avLst/>
          </a:prstGeom>
        </p:spPr>
      </p:pic>
    </p:spTree>
    <p:extLst>
      <p:ext uri="{BB962C8B-B14F-4D97-AF65-F5344CB8AC3E}">
        <p14:creationId xmlns:p14="http://schemas.microsoft.com/office/powerpoint/2010/main" val="2774747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57200" y="5791200"/>
            <a:ext cx="8229600" cy="838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200" y="304800"/>
            <a:ext cx="8229600" cy="838200"/>
          </a:xfrm>
          <a:prstGeom prst="rect">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DLogo-hi res_white.png"/>
          <p:cNvPicPr>
            <a:picLocks noChangeAspect="1"/>
          </p:cNvPicPr>
          <p:nvPr/>
        </p:nvPicPr>
        <p:blipFill>
          <a:blip r:embed="rId3" cstate="print"/>
          <a:srcRect b="17332"/>
          <a:stretch>
            <a:fillRect/>
          </a:stretch>
        </p:blipFill>
        <p:spPr>
          <a:xfrm>
            <a:off x="609600" y="304800"/>
            <a:ext cx="812403" cy="762000"/>
          </a:xfrm>
          <a:prstGeom prst="rect">
            <a:avLst/>
          </a:prstGeom>
        </p:spPr>
      </p:pic>
      <p:sp>
        <p:nvSpPr>
          <p:cNvPr id="9" name="TextBox 8"/>
          <p:cNvSpPr txBox="1"/>
          <p:nvPr/>
        </p:nvSpPr>
        <p:spPr>
          <a:xfrm>
            <a:off x="1752600" y="381000"/>
            <a:ext cx="6096000"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rPr>
              <a:t>Tonight’s Presentation</a:t>
            </a:r>
            <a:endParaRPr lang="en-US" sz="3600"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8610600" y="6488668"/>
            <a:ext cx="533400" cy="369332"/>
          </a:xfrm>
          <a:prstGeom prst="rect">
            <a:avLst/>
          </a:prstGeom>
          <a:solidFill>
            <a:srgbClr val="F36B22"/>
          </a:solidFill>
        </p:spPr>
        <p:txBody>
          <a:bodyPr wrap="square" rtlCol="0">
            <a:spAutoFit/>
          </a:bodyPr>
          <a:lstStyle/>
          <a:p>
            <a:pPr algn="ctr"/>
            <a:fld id="{6D926DBE-7A28-4857-8342-8184657157CE}" type="slidenum">
              <a:rPr lang="en-US" b="1" smtClean="0">
                <a:solidFill>
                  <a:schemeClr val="bg1"/>
                </a:solidFill>
                <a:effectLst>
                  <a:outerShdw blurRad="38100" dist="38100" dir="2700000" algn="tl">
                    <a:srgbClr val="000000">
                      <a:alpha val="43137"/>
                    </a:srgbClr>
                  </a:outerShdw>
                </a:effectLst>
              </a:rPr>
              <a:t>2</a:t>
            </a:fld>
            <a:endParaRPr lang="en-US" b="1" dirty="0">
              <a:solidFill>
                <a:schemeClr val="bg1"/>
              </a:solidFill>
              <a:effectLst>
                <a:outerShdw blurRad="38100" dist="38100" dir="2700000" algn="tl">
                  <a:srgbClr val="000000">
                    <a:alpha val="43137"/>
                  </a:srgbClr>
                </a:outerShdw>
              </a:effectLst>
            </a:endParaRPr>
          </a:p>
        </p:txBody>
      </p:sp>
      <p:sp>
        <p:nvSpPr>
          <p:cNvPr id="14" name="TextBox 13"/>
          <p:cNvSpPr txBox="1"/>
          <p:nvPr/>
        </p:nvSpPr>
        <p:spPr>
          <a:xfrm>
            <a:off x="609600" y="1600200"/>
            <a:ext cx="7924800" cy="2062103"/>
          </a:xfrm>
          <a:prstGeom prst="rect">
            <a:avLst/>
          </a:prstGeom>
          <a:noFill/>
        </p:spPr>
        <p:txBody>
          <a:bodyPr wrap="square" rtlCol="0">
            <a:spAutoFit/>
          </a:bodyPr>
          <a:lstStyle/>
          <a:p>
            <a:pPr marL="971550" lvl="1" indent="-514350">
              <a:buFont typeface="+mj-lt"/>
              <a:buAutoNum type="arabicPeriod"/>
            </a:pPr>
            <a:r>
              <a:rPr lang="en-US" sz="3200" dirty="0" smtClean="0"/>
              <a:t>Site </a:t>
            </a:r>
            <a:r>
              <a:rPr lang="en-US" sz="3200" dirty="0"/>
              <a:t>Background</a:t>
            </a:r>
          </a:p>
          <a:p>
            <a:pPr marL="971550" lvl="1" indent="-514350">
              <a:buFont typeface="+mj-lt"/>
              <a:buAutoNum type="arabicPeriod"/>
            </a:pPr>
            <a:r>
              <a:rPr lang="en-US" sz="3200" dirty="0" smtClean="0"/>
              <a:t>Project Overview</a:t>
            </a:r>
            <a:endParaRPr lang="en-US" sz="3200" dirty="0"/>
          </a:p>
          <a:p>
            <a:pPr marL="971550" lvl="1" indent="-514350">
              <a:buFont typeface="+mj-lt"/>
              <a:buAutoNum type="arabicPeriod"/>
            </a:pPr>
            <a:r>
              <a:rPr lang="en-US" sz="3200" dirty="0"/>
              <a:t>Applicable Criteria</a:t>
            </a:r>
          </a:p>
          <a:p>
            <a:pPr marL="971550" lvl="1" indent="-514350">
              <a:buFont typeface="+mj-lt"/>
              <a:buAutoNum type="arabicPeriod"/>
            </a:pPr>
            <a:r>
              <a:rPr lang="en-US" sz="3200" dirty="0" smtClean="0"/>
              <a:t>Conclusion</a:t>
            </a:r>
            <a:endParaRPr lang="en-US" sz="3200" dirty="0"/>
          </a:p>
        </p:txBody>
      </p:sp>
      <p:sp>
        <p:nvSpPr>
          <p:cNvPr id="16" name="TextBox 15"/>
          <p:cNvSpPr txBox="1"/>
          <p:nvPr/>
        </p:nvSpPr>
        <p:spPr>
          <a:xfrm>
            <a:off x="4495800" y="5867400"/>
            <a:ext cx="4191000" cy="646331"/>
          </a:xfrm>
          <a:prstGeom prst="rect">
            <a:avLst/>
          </a:prstGeom>
          <a:noFill/>
        </p:spPr>
        <p:txBody>
          <a:bodyPr wrap="square" rtlCol="0">
            <a:spAutoFit/>
          </a:bodyPr>
          <a:lstStyle/>
          <a:p>
            <a:pPr algn="r"/>
            <a:r>
              <a:rPr lang="en-US" b="1" dirty="0" smtClean="0">
                <a:solidFill>
                  <a:schemeClr val="bg1"/>
                </a:solidFill>
                <a:effectLst>
                  <a:outerShdw blurRad="38100" dist="38100" dir="2700000" algn="tl">
                    <a:srgbClr val="000000">
                      <a:alpha val="43137"/>
                    </a:srgbClr>
                  </a:outerShdw>
                </a:effectLst>
              </a:rPr>
              <a:t>ARCHITECTURAL REVIEW BOARD</a:t>
            </a:r>
          </a:p>
          <a:p>
            <a:pPr algn="r"/>
            <a:r>
              <a:rPr lang="en-US" b="1" dirty="0" smtClean="0">
                <a:solidFill>
                  <a:schemeClr val="bg1"/>
                </a:solidFill>
                <a:effectLst>
                  <a:outerShdw blurRad="38100" dist="38100" dir="2700000" algn="tl">
                    <a:srgbClr val="000000">
                      <a:alpha val="43137"/>
                    </a:srgbClr>
                  </a:outerShdw>
                </a:effectLst>
              </a:rPr>
              <a:t>June 29, 2022</a:t>
            </a:r>
            <a:endParaRPr lang="en-US" b="1" dirty="0">
              <a:solidFill>
                <a:schemeClr val="bg1"/>
              </a:solidFill>
              <a:effectLst>
                <a:outerShdw blurRad="38100" dist="38100" dir="2700000" algn="tl">
                  <a:srgbClr val="000000">
                    <a:alpha val="43137"/>
                  </a:srgbClr>
                </a:outerShdw>
              </a:effectLst>
            </a:endParaRPr>
          </a:p>
        </p:txBody>
      </p:sp>
      <p:sp>
        <p:nvSpPr>
          <p:cNvPr id="17" name="TextBox 16"/>
          <p:cNvSpPr txBox="1"/>
          <p:nvPr/>
        </p:nvSpPr>
        <p:spPr>
          <a:xfrm>
            <a:off x="457200" y="5867400"/>
            <a:ext cx="4419600" cy="646331"/>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AR 21-0018</a:t>
            </a:r>
          </a:p>
          <a:p>
            <a:r>
              <a:rPr lang="en-US" b="1" dirty="0" err="1" smtClean="0">
                <a:solidFill>
                  <a:schemeClr val="bg1"/>
                </a:solidFill>
                <a:effectLst>
                  <a:outerShdw blurRad="38100" dist="38100" dir="2700000" algn="tl">
                    <a:srgbClr val="000000">
                      <a:alpha val="43137"/>
                    </a:srgbClr>
                  </a:outerShdw>
                </a:effectLst>
              </a:rPr>
              <a:t>Walgraeve</a:t>
            </a:r>
            <a:r>
              <a:rPr lang="en-US" b="1" dirty="0" smtClean="0">
                <a:solidFill>
                  <a:schemeClr val="bg1"/>
                </a:solidFill>
                <a:effectLst>
                  <a:outerShdw blurRad="38100" dist="38100" dir="2700000" algn="tl">
                    <a:srgbClr val="000000">
                      <a:alpha val="43137"/>
                    </a:srgbClr>
                  </a:outerShdw>
                </a:effectLst>
              </a:rPr>
              <a:t> Industrial Park (Hedges Creek)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800599" y="1981199"/>
            <a:ext cx="4191001" cy="3048979"/>
          </a:xfrm>
          <a:prstGeom prst="rect">
            <a:avLst/>
          </a:prstGeom>
        </p:spPr>
      </p:pic>
      <p:sp>
        <p:nvSpPr>
          <p:cNvPr id="5" name="Rectangle 4"/>
          <p:cNvSpPr/>
          <p:nvPr/>
        </p:nvSpPr>
        <p:spPr>
          <a:xfrm>
            <a:off x="457200" y="304800"/>
            <a:ext cx="8229600" cy="838200"/>
          </a:xfrm>
          <a:prstGeom prst="rect">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7787B"/>
              </a:solidFill>
            </a:endParaRPr>
          </a:p>
        </p:txBody>
      </p:sp>
      <p:pic>
        <p:nvPicPr>
          <p:cNvPr id="8" name="Picture 7" descr="CDLogo-hi res_white.png"/>
          <p:cNvPicPr>
            <a:picLocks noChangeAspect="1"/>
          </p:cNvPicPr>
          <p:nvPr/>
        </p:nvPicPr>
        <p:blipFill>
          <a:blip r:embed="rId4" cstate="print"/>
          <a:srcRect b="17332"/>
          <a:stretch>
            <a:fillRect/>
          </a:stretch>
        </p:blipFill>
        <p:spPr>
          <a:xfrm>
            <a:off x="609600" y="304800"/>
            <a:ext cx="812403" cy="762000"/>
          </a:xfrm>
          <a:prstGeom prst="rect">
            <a:avLst/>
          </a:prstGeom>
        </p:spPr>
      </p:pic>
      <p:sp>
        <p:nvSpPr>
          <p:cNvPr id="9" name="TextBox 8"/>
          <p:cNvSpPr txBox="1"/>
          <p:nvPr/>
        </p:nvSpPr>
        <p:spPr>
          <a:xfrm>
            <a:off x="1600200" y="381000"/>
            <a:ext cx="7010400" cy="646331"/>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Parking Standards (TDC </a:t>
            </a:r>
            <a:r>
              <a:rPr lang="en-US" sz="3600" b="1" dirty="0" smtClean="0">
                <a:solidFill>
                  <a:schemeClr val="bg1"/>
                </a:solidFill>
                <a:effectLst>
                  <a:outerShdw blurRad="38100" dist="38100" dir="2700000" algn="tl">
                    <a:srgbClr val="000000">
                      <a:alpha val="43137"/>
                    </a:srgbClr>
                  </a:outerShdw>
                </a:effectLst>
              </a:rPr>
              <a:t>73C)</a:t>
            </a:r>
            <a:endParaRPr lang="en-US" sz="3600" b="1" dirty="0">
              <a:solidFill>
                <a:schemeClr val="bg1"/>
              </a:solidFill>
              <a:effectLst>
                <a:outerShdw blurRad="38100" dist="38100" dir="2700000" algn="tl">
                  <a:srgbClr val="000000">
                    <a:alpha val="43137"/>
                  </a:srgbClr>
                </a:outerShdw>
              </a:effectLst>
            </a:endParaRPr>
          </a:p>
        </p:txBody>
      </p:sp>
      <p:sp>
        <p:nvSpPr>
          <p:cNvPr id="11" name="Rectangle 10"/>
          <p:cNvSpPr/>
          <p:nvPr/>
        </p:nvSpPr>
        <p:spPr>
          <a:xfrm>
            <a:off x="457200" y="5791200"/>
            <a:ext cx="8229600" cy="838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610600" y="6488668"/>
            <a:ext cx="533400" cy="369332"/>
          </a:xfrm>
          <a:prstGeom prst="rect">
            <a:avLst/>
          </a:prstGeom>
          <a:solidFill>
            <a:srgbClr val="F36B22"/>
          </a:solidFill>
        </p:spPr>
        <p:txBody>
          <a:bodyPr wrap="square" rtlCol="0">
            <a:spAutoFit/>
          </a:bodyPr>
          <a:lstStyle/>
          <a:p>
            <a:pPr algn="ctr"/>
            <a:fld id="{A2BA4C17-D201-4116-AA8D-52BDD3B50EFA}" type="slidenum">
              <a:rPr lang="en-US" b="1" smtClean="0">
                <a:solidFill>
                  <a:schemeClr val="bg1"/>
                </a:solidFill>
                <a:effectLst>
                  <a:outerShdw blurRad="38100" dist="38100" dir="2700000" algn="tl">
                    <a:srgbClr val="000000">
                      <a:alpha val="43137"/>
                    </a:srgbClr>
                  </a:outerShdw>
                </a:effectLst>
              </a:rPr>
              <a:t>20</a:t>
            </a:fld>
            <a:endParaRPr lang="en-US"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457200" y="1199108"/>
            <a:ext cx="4419600" cy="4144724"/>
          </a:xfrm>
          <a:prstGeom prst="rect">
            <a:avLst/>
          </a:prstGeom>
          <a:noFill/>
        </p:spPr>
        <p:txBody>
          <a:bodyPr wrap="square" rtlCol="0">
            <a:spAutoFit/>
          </a:bodyPr>
          <a:lstStyle/>
          <a:p>
            <a:pPr>
              <a:lnSpc>
                <a:spcPts val="2600"/>
              </a:lnSpc>
              <a:spcAft>
                <a:spcPts val="600"/>
              </a:spcAft>
            </a:pPr>
            <a:r>
              <a:rPr lang="en-US" sz="2400" b="1" dirty="0"/>
              <a:t>The application demonstrates the proposal complies with requirements </a:t>
            </a:r>
            <a:r>
              <a:rPr lang="en-US" sz="2400" b="1" dirty="0" smtClean="0"/>
              <a:t>for:</a:t>
            </a:r>
            <a:endParaRPr lang="en-US" sz="2400" dirty="0" smtClean="0"/>
          </a:p>
          <a:p>
            <a:pPr marL="285750" indent="-285750">
              <a:lnSpc>
                <a:spcPts val="2600"/>
              </a:lnSpc>
              <a:spcAft>
                <a:spcPts val="600"/>
              </a:spcAft>
              <a:buFont typeface="Arial" panose="020B0604020202020204" pitchFamily="34" charset="0"/>
              <a:buChar char="•"/>
            </a:pPr>
            <a:r>
              <a:rPr lang="en-US" sz="2400" dirty="0" smtClean="0"/>
              <a:t>Minimum parking requirements (335 proposed, 305 required)</a:t>
            </a:r>
          </a:p>
          <a:p>
            <a:pPr marL="285750" indent="-285750">
              <a:lnSpc>
                <a:spcPts val="2600"/>
              </a:lnSpc>
              <a:spcAft>
                <a:spcPts val="600"/>
              </a:spcAft>
              <a:buFont typeface="Arial" panose="020B0604020202020204" pitchFamily="34" charset="0"/>
              <a:buChar char="•"/>
            </a:pPr>
            <a:r>
              <a:rPr lang="en-US" sz="2400" dirty="0" smtClean="0"/>
              <a:t>Bike parking</a:t>
            </a:r>
            <a:br>
              <a:rPr lang="en-US" sz="2400" dirty="0" smtClean="0"/>
            </a:br>
            <a:r>
              <a:rPr lang="en-US" sz="2400" dirty="0" smtClean="0"/>
              <a:t>(50 proposed, 45 spaces required)</a:t>
            </a:r>
          </a:p>
          <a:p>
            <a:pPr marL="285750" indent="-285750">
              <a:lnSpc>
                <a:spcPts val="2600"/>
              </a:lnSpc>
              <a:spcAft>
                <a:spcPts val="600"/>
              </a:spcAft>
              <a:buFont typeface="Arial" panose="020B0604020202020204" pitchFamily="34" charset="0"/>
              <a:buChar char="•"/>
            </a:pPr>
            <a:r>
              <a:rPr lang="en-US" sz="2400" dirty="0" smtClean="0"/>
              <a:t>Parking </a:t>
            </a:r>
            <a:r>
              <a:rPr lang="en-US" sz="2400" dirty="0"/>
              <a:t>/</a:t>
            </a:r>
            <a:r>
              <a:rPr lang="en-US" sz="2400" dirty="0" smtClean="0"/>
              <a:t> drive aisle standards</a:t>
            </a:r>
          </a:p>
          <a:p>
            <a:pPr marL="285750" indent="-285750">
              <a:lnSpc>
                <a:spcPts val="2600"/>
              </a:lnSpc>
              <a:spcAft>
                <a:spcPts val="600"/>
              </a:spcAft>
              <a:buFont typeface="Arial" panose="020B0604020202020204" pitchFamily="34" charset="0"/>
              <a:buChar char="•"/>
            </a:pPr>
            <a:r>
              <a:rPr lang="en-US" sz="2400" dirty="0" smtClean="0"/>
              <a:t>Loading standards</a:t>
            </a:r>
          </a:p>
          <a:p>
            <a:pPr marL="285750" indent="-285750">
              <a:lnSpc>
                <a:spcPts val="2600"/>
              </a:lnSpc>
              <a:spcAft>
                <a:spcPts val="600"/>
              </a:spcAft>
              <a:buFont typeface="Arial" panose="020B0604020202020204" pitchFamily="34" charset="0"/>
              <a:buChar char="•"/>
            </a:pPr>
            <a:r>
              <a:rPr lang="en-US" sz="2400" dirty="0" smtClean="0"/>
              <a:t>Parking lot landscaping</a:t>
            </a:r>
          </a:p>
        </p:txBody>
      </p:sp>
      <p:sp>
        <p:nvSpPr>
          <p:cNvPr id="13" name="TextBox 12"/>
          <p:cNvSpPr txBox="1"/>
          <p:nvPr/>
        </p:nvSpPr>
        <p:spPr>
          <a:xfrm>
            <a:off x="4495800" y="5867400"/>
            <a:ext cx="4191000" cy="646331"/>
          </a:xfrm>
          <a:prstGeom prst="rect">
            <a:avLst/>
          </a:prstGeom>
          <a:noFill/>
        </p:spPr>
        <p:txBody>
          <a:bodyPr wrap="square" rtlCol="0">
            <a:spAutoFit/>
          </a:bodyPr>
          <a:lstStyle/>
          <a:p>
            <a:pPr algn="r"/>
            <a:r>
              <a:rPr lang="en-US" b="1" dirty="0" smtClean="0">
                <a:solidFill>
                  <a:schemeClr val="bg1"/>
                </a:solidFill>
                <a:effectLst>
                  <a:outerShdw blurRad="38100" dist="38100" dir="2700000" algn="tl">
                    <a:srgbClr val="000000">
                      <a:alpha val="43137"/>
                    </a:srgbClr>
                  </a:outerShdw>
                </a:effectLst>
              </a:rPr>
              <a:t>ARCHITECTURAL REVIEW BOARD</a:t>
            </a:r>
          </a:p>
          <a:p>
            <a:pPr algn="r"/>
            <a:r>
              <a:rPr lang="en-US" b="1" dirty="0" smtClean="0">
                <a:solidFill>
                  <a:schemeClr val="bg1"/>
                </a:solidFill>
                <a:effectLst>
                  <a:outerShdw blurRad="38100" dist="38100" dir="2700000" algn="tl">
                    <a:srgbClr val="000000">
                      <a:alpha val="43137"/>
                    </a:srgbClr>
                  </a:outerShdw>
                </a:effectLst>
              </a:rPr>
              <a:t>June 29, 2022</a:t>
            </a:r>
            <a:endParaRPr lang="en-US" b="1" dirty="0">
              <a:solidFill>
                <a:schemeClr val="bg1"/>
              </a:solidFill>
              <a:effectLst>
                <a:outerShdw blurRad="38100" dist="38100" dir="2700000" algn="tl">
                  <a:srgbClr val="000000">
                    <a:alpha val="43137"/>
                  </a:srgbClr>
                </a:outerShdw>
              </a:effectLst>
            </a:endParaRPr>
          </a:p>
        </p:txBody>
      </p:sp>
      <p:sp>
        <p:nvSpPr>
          <p:cNvPr id="15" name="TextBox 14"/>
          <p:cNvSpPr txBox="1"/>
          <p:nvPr/>
        </p:nvSpPr>
        <p:spPr>
          <a:xfrm>
            <a:off x="457200" y="5867400"/>
            <a:ext cx="4419600" cy="646331"/>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AR 21-0018</a:t>
            </a:r>
          </a:p>
          <a:p>
            <a:r>
              <a:rPr lang="en-US" b="1" dirty="0" err="1">
                <a:solidFill>
                  <a:schemeClr val="bg1"/>
                </a:solidFill>
                <a:effectLst>
                  <a:outerShdw blurRad="38100" dist="38100" dir="2700000" algn="tl">
                    <a:srgbClr val="000000">
                      <a:alpha val="43137"/>
                    </a:srgbClr>
                  </a:outerShdw>
                </a:effectLst>
              </a:rPr>
              <a:t>Walgraeve</a:t>
            </a:r>
            <a:r>
              <a:rPr lang="en-US" b="1" dirty="0">
                <a:solidFill>
                  <a:schemeClr val="bg1"/>
                </a:solidFill>
                <a:effectLst>
                  <a:outerShdw blurRad="38100" dist="38100" dir="2700000" algn="tl">
                    <a:srgbClr val="000000">
                      <a:alpha val="43137"/>
                    </a:srgbClr>
                  </a:outerShdw>
                </a:effectLst>
              </a:rPr>
              <a:t> Industrial Park (Hedges Creek)</a:t>
            </a:r>
          </a:p>
        </p:txBody>
      </p:sp>
    </p:spTree>
    <p:extLst>
      <p:ext uri="{BB962C8B-B14F-4D97-AF65-F5344CB8AC3E}">
        <p14:creationId xmlns:p14="http://schemas.microsoft.com/office/powerpoint/2010/main" val="3007836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304800"/>
            <a:ext cx="8229600" cy="838200"/>
          </a:xfrm>
          <a:prstGeom prst="rect">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7787B"/>
              </a:solidFill>
            </a:endParaRPr>
          </a:p>
        </p:txBody>
      </p:sp>
      <p:pic>
        <p:nvPicPr>
          <p:cNvPr id="8" name="Picture 7" descr="CDLogo-hi res_white.png"/>
          <p:cNvPicPr>
            <a:picLocks noChangeAspect="1"/>
          </p:cNvPicPr>
          <p:nvPr/>
        </p:nvPicPr>
        <p:blipFill>
          <a:blip r:embed="rId3" cstate="print"/>
          <a:srcRect b="17332"/>
          <a:stretch>
            <a:fillRect/>
          </a:stretch>
        </p:blipFill>
        <p:spPr>
          <a:xfrm>
            <a:off x="609600" y="304800"/>
            <a:ext cx="812403" cy="762000"/>
          </a:xfrm>
          <a:prstGeom prst="rect">
            <a:avLst/>
          </a:prstGeom>
        </p:spPr>
      </p:pic>
      <p:sp>
        <p:nvSpPr>
          <p:cNvPr id="11" name="Rectangle 10"/>
          <p:cNvSpPr/>
          <p:nvPr/>
        </p:nvSpPr>
        <p:spPr>
          <a:xfrm>
            <a:off x="457200" y="5791200"/>
            <a:ext cx="8229600" cy="838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610600" y="6488668"/>
            <a:ext cx="533400" cy="369332"/>
          </a:xfrm>
          <a:prstGeom prst="rect">
            <a:avLst/>
          </a:prstGeom>
          <a:solidFill>
            <a:srgbClr val="F36B22"/>
          </a:solidFill>
        </p:spPr>
        <p:txBody>
          <a:bodyPr wrap="square" rtlCol="0">
            <a:spAutoFit/>
          </a:bodyPr>
          <a:lstStyle/>
          <a:p>
            <a:pPr algn="ctr"/>
            <a:fld id="{A2BA4C17-D201-4116-AA8D-52BDD3B50EFA}" type="slidenum">
              <a:rPr lang="en-US" b="1" smtClean="0">
                <a:solidFill>
                  <a:schemeClr val="bg1"/>
                </a:solidFill>
                <a:effectLst>
                  <a:outerShdw blurRad="38100" dist="38100" dir="2700000" algn="tl">
                    <a:srgbClr val="000000">
                      <a:alpha val="43137"/>
                    </a:srgbClr>
                  </a:outerShdw>
                </a:effectLst>
              </a:rPr>
              <a:t>21</a:t>
            </a:fld>
            <a:endParaRPr lang="en-US" b="1" dirty="0">
              <a:solidFill>
                <a:schemeClr val="bg1"/>
              </a:solidFill>
              <a:effectLst>
                <a:outerShdw blurRad="38100" dist="38100" dir="2700000" algn="tl">
                  <a:srgbClr val="000000">
                    <a:alpha val="43137"/>
                  </a:srgbClr>
                </a:outerShdw>
              </a:effectLst>
            </a:endParaRPr>
          </a:p>
        </p:txBody>
      </p:sp>
      <p:sp>
        <p:nvSpPr>
          <p:cNvPr id="16" name="TextBox 15"/>
          <p:cNvSpPr txBox="1"/>
          <p:nvPr/>
        </p:nvSpPr>
        <p:spPr>
          <a:xfrm>
            <a:off x="4495800" y="5867400"/>
            <a:ext cx="4191000" cy="646331"/>
          </a:xfrm>
          <a:prstGeom prst="rect">
            <a:avLst/>
          </a:prstGeom>
          <a:noFill/>
        </p:spPr>
        <p:txBody>
          <a:bodyPr wrap="square" rtlCol="0">
            <a:spAutoFit/>
          </a:bodyPr>
          <a:lstStyle/>
          <a:p>
            <a:pPr algn="r"/>
            <a:r>
              <a:rPr lang="en-US" b="1" dirty="0" smtClean="0">
                <a:solidFill>
                  <a:schemeClr val="bg1"/>
                </a:solidFill>
                <a:effectLst>
                  <a:outerShdw blurRad="38100" dist="38100" dir="2700000" algn="tl">
                    <a:srgbClr val="000000">
                      <a:alpha val="43137"/>
                    </a:srgbClr>
                  </a:outerShdw>
                </a:effectLst>
              </a:rPr>
              <a:t>ARCHITECTURAL REVIEW BOARD</a:t>
            </a:r>
          </a:p>
          <a:p>
            <a:pPr algn="r"/>
            <a:r>
              <a:rPr lang="en-US" b="1" dirty="0" smtClean="0">
                <a:solidFill>
                  <a:schemeClr val="bg1"/>
                </a:solidFill>
                <a:effectLst>
                  <a:outerShdw blurRad="38100" dist="38100" dir="2700000" algn="tl">
                    <a:srgbClr val="000000">
                      <a:alpha val="43137"/>
                    </a:srgbClr>
                  </a:outerShdw>
                </a:effectLst>
              </a:rPr>
              <a:t>June 29, 2022</a:t>
            </a:r>
            <a:endParaRPr lang="en-US" b="1" dirty="0">
              <a:solidFill>
                <a:schemeClr val="bg1"/>
              </a:solidFill>
              <a:effectLst>
                <a:outerShdw blurRad="38100" dist="38100" dir="2700000" algn="tl">
                  <a:srgbClr val="000000">
                    <a:alpha val="43137"/>
                  </a:srgbClr>
                </a:outerShdw>
              </a:effectLst>
            </a:endParaRPr>
          </a:p>
        </p:txBody>
      </p:sp>
      <p:sp>
        <p:nvSpPr>
          <p:cNvPr id="17" name="TextBox 16"/>
          <p:cNvSpPr txBox="1"/>
          <p:nvPr/>
        </p:nvSpPr>
        <p:spPr>
          <a:xfrm>
            <a:off x="457200" y="5867400"/>
            <a:ext cx="4419600" cy="646331"/>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AR 21-0018</a:t>
            </a:r>
          </a:p>
          <a:p>
            <a:r>
              <a:rPr lang="en-US" b="1" dirty="0" err="1">
                <a:solidFill>
                  <a:schemeClr val="bg1"/>
                </a:solidFill>
                <a:effectLst>
                  <a:outerShdw blurRad="38100" dist="38100" dir="2700000" algn="tl">
                    <a:srgbClr val="000000">
                      <a:alpha val="43137"/>
                    </a:srgbClr>
                  </a:outerShdw>
                </a:effectLst>
              </a:rPr>
              <a:t>Walgraeve</a:t>
            </a:r>
            <a:r>
              <a:rPr lang="en-US" b="1" dirty="0">
                <a:solidFill>
                  <a:schemeClr val="bg1"/>
                </a:solidFill>
                <a:effectLst>
                  <a:outerShdw blurRad="38100" dist="38100" dir="2700000" algn="tl">
                    <a:srgbClr val="000000">
                      <a:alpha val="43137"/>
                    </a:srgbClr>
                  </a:outerShdw>
                </a:effectLst>
              </a:rPr>
              <a:t> Industrial Park (Hedges Creek)</a:t>
            </a:r>
          </a:p>
        </p:txBody>
      </p:sp>
      <p:sp>
        <p:nvSpPr>
          <p:cNvPr id="12" name="TextBox 11"/>
          <p:cNvSpPr txBox="1"/>
          <p:nvPr/>
        </p:nvSpPr>
        <p:spPr>
          <a:xfrm>
            <a:off x="457200" y="1274579"/>
            <a:ext cx="3429000" cy="3836948"/>
          </a:xfrm>
          <a:prstGeom prst="rect">
            <a:avLst/>
          </a:prstGeom>
          <a:noFill/>
        </p:spPr>
        <p:txBody>
          <a:bodyPr wrap="square" rtlCol="0">
            <a:spAutoFit/>
          </a:bodyPr>
          <a:lstStyle/>
          <a:p>
            <a:pPr>
              <a:lnSpc>
                <a:spcPts val="2600"/>
              </a:lnSpc>
              <a:spcAft>
                <a:spcPts val="600"/>
              </a:spcAft>
            </a:pPr>
            <a:r>
              <a:rPr lang="en-US" sz="2400" b="1" dirty="0" smtClean="0"/>
              <a:t>With conditions, the proposal complies with TDC 73C.240(4):</a:t>
            </a:r>
          </a:p>
          <a:p>
            <a:pPr marL="342900" indent="-342900">
              <a:lnSpc>
                <a:spcPts val="2600"/>
              </a:lnSpc>
              <a:spcAft>
                <a:spcPts val="600"/>
              </a:spcAft>
              <a:buFont typeface="Arial" panose="020B0604020202020204" pitchFamily="34" charset="0"/>
              <a:buChar char="•"/>
            </a:pPr>
            <a:r>
              <a:rPr lang="en-US" sz="2400" dirty="0"/>
              <a:t>Must be planted with one deciduous shade trees for every four parking spaces; Required trees must be evenly dispersed throughout the parking </a:t>
            </a:r>
            <a:r>
              <a:rPr lang="en-US" sz="2400" dirty="0" smtClean="0"/>
              <a:t>lot</a:t>
            </a:r>
          </a:p>
        </p:txBody>
      </p:sp>
      <p:sp>
        <p:nvSpPr>
          <p:cNvPr id="29" name="TextBox 28"/>
          <p:cNvSpPr txBox="1"/>
          <p:nvPr/>
        </p:nvSpPr>
        <p:spPr>
          <a:xfrm>
            <a:off x="1600200" y="381000"/>
            <a:ext cx="7010400" cy="646331"/>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Parking Standards (TDC </a:t>
            </a:r>
            <a:r>
              <a:rPr lang="en-US" sz="3600" b="1" dirty="0" smtClean="0">
                <a:solidFill>
                  <a:schemeClr val="bg1"/>
                </a:solidFill>
                <a:effectLst>
                  <a:outerShdw blurRad="38100" dist="38100" dir="2700000" algn="tl">
                    <a:srgbClr val="000000">
                      <a:alpha val="43137"/>
                    </a:srgbClr>
                  </a:outerShdw>
                </a:effectLst>
              </a:rPr>
              <a:t>73C)</a:t>
            </a:r>
            <a:endParaRPr lang="en-US" sz="3600" b="1"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4"/>
          <a:stretch>
            <a:fillRect/>
          </a:stretch>
        </p:blipFill>
        <p:spPr>
          <a:xfrm>
            <a:off x="3850481" y="1617775"/>
            <a:ext cx="2509838" cy="344206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369410" y="2175566"/>
            <a:ext cx="4297147" cy="2326481"/>
          </a:xfrm>
          <a:prstGeom prst="rect">
            <a:avLst/>
          </a:prstGeom>
        </p:spPr>
      </p:pic>
    </p:spTree>
    <p:extLst>
      <p:ext uri="{BB962C8B-B14F-4D97-AF65-F5344CB8AC3E}">
        <p14:creationId xmlns:p14="http://schemas.microsoft.com/office/powerpoint/2010/main" val="184984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304800"/>
            <a:ext cx="8229600" cy="838200"/>
          </a:xfrm>
          <a:prstGeom prst="rect">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7787B"/>
              </a:solidFill>
            </a:endParaRPr>
          </a:p>
        </p:txBody>
      </p:sp>
      <p:pic>
        <p:nvPicPr>
          <p:cNvPr id="8" name="Picture 7" descr="CDLogo-hi res_white.png"/>
          <p:cNvPicPr>
            <a:picLocks noChangeAspect="1"/>
          </p:cNvPicPr>
          <p:nvPr/>
        </p:nvPicPr>
        <p:blipFill>
          <a:blip r:embed="rId3" cstate="print"/>
          <a:srcRect b="17332"/>
          <a:stretch>
            <a:fillRect/>
          </a:stretch>
        </p:blipFill>
        <p:spPr>
          <a:xfrm>
            <a:off x="609600" y="304800"/>
            <a:ext cx="812403" cy="762000"/>
          </a:xfrm>
          <a:prstGeom prst="rect">
            <a:avLst/>
          </a:prstGeom>
        </p:spPr>
      </p:pic>
      <p:sp>
        <p:nvSpPr>
          <p:cNvPr id="9" name="TextBox 8"/>
          <p:cNvSpPr txBox="1"/>
          <p:nvPr/>
        </p:nvSpPr>
        <p:spPr>
          <a:xfrm>
            <a:off x="1600200" y="381000"/>
            <a:ext cx="7086600"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rPr>
              <a:t>Waste and Recyclables (TDC 73D)</a:t>
            </a:r>
            <a:endParaRPr lang="en-US" sz="3600" b="1" dirty="0">
              <a:solidFill>
                <a:schemeClr val="bg1"/>
              </a:solidFill>
              <a:effectLst>
                <a:outerShdw blurRad="38100" dist="38100" dir="2700000" algn="tl">
                  <a:srgbClr val="000000">
                    <a:alpha val="43137"/>
                  </a:srgbClr>
                </a:outerShdw>
              </a:effectLst>
            </a:endParaRPr>
          </a:p>
        </p:txBody>
      </p:sp>
      <p:sp>
        <p:nvSpPr>
          <p:cNvPr id="11" name="Rectangle 10"/>
          <p:cNvSpPr/>
          <p:nvPr/>
        </p:nvSpPr>
        <p:spPr>
          <a:xfrm>
            <a:off x="457200" y="5791200"/>
            <a:ext cx="8229600" cy="838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610600" y="6488668"/>
            <a:ext cx="533400" cy="369332"/>
          </a:xfrm>
          <a:prstGeom prst="rect">
            <a:avLst/>
          </a:prstGeom>
          <a:solidFill>
            <a:srgbClr val="F36B22"/>
          </a:solidFill>
        </p:spPr>
        <p:txBody>
          <a:bodyPr wrap="square" rtlCol="0">
            <a:spAutoFit/>
          </a:bodyPr>
          <a:lstStyle/>
          <a:p>
            <a:pPr algn="ctr"/>
            <a:fld id="{A2BA4C17-D201-4116-AA8D-52BDD3B50EFA}" type="slidenum">
              <a:rPr lang="en-US" b="1" smtClean="0">
                <a:solidFill>
                  <a:schemeClr val="bg1"/>
                </a:solidFill>
                <a:effectLst>
                  <a:outerShdw blurRad="38100" dist="38100" dir="2700000" algn="tl">
                    <a:srgbClr val="000000">
                      <a:alpha val="43137"/>
                    </a:srgbClr>
                  </a:outerShdw>
                </a:effectLst>
              </a:rPr>
              <a:t>22</a:t>
            </a:fld>
            <a:endParaRPr lang="en-US" b="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457200" y="1600200"/>
            <a:ext cx="3200400" cy="2908489"/>
          </a:xfrm>
          <a:prstGeom prst="rect">
            <a:avLst/>
          </a:prstGeom>
          <a:noFill/>
        </p:spPr>
        <p:txBody>
          <a:bodyPr wrap="square" rtlCol="0">
            <a:spAutoFit/>
          </a:bodyPr>
          <a:lstStyle/>
          <a:p>
            <a:pPr>
              <a:spcAft>
                <a:spcPts val="600"/>
              </a:spcAft>
            </a:pPr>
            <a:r>
              <a:rPr lang="en-US" sz="2400" b="1" dirty="0"/>
              <a:t>With conditions, the proposal complies with </a:t>
            </a:r>
            <a:r>
              <a:rPr lang="en-US" sz="2400" b="1" dirty="0" smtClean="0"/>
              <a:t>requirements for:</a:t>
            </a:r>
            <a:endParaRPr lang="en-US" sz="2400" dirty="0" smtClean="0"/>
          </a:p>
          <a:p>
            <a:pPr marL="285750" indent="-285750">
              <a:spcAft>
                <a:spcPts val="600"/>
              </a:spcAft>
              <a:buFont typeface="Arial" panose="020B0604020202020204" pitchFamily="34" charset="0"/>
              <a:buChar char="•"/>
            </a:pPr>
            <a:r>
              <a:rPr lang="en-US" sz="2400" dirty="0" smtClean="0"/>
              <a:t>Minimum storage area</a:t>
            </a:r>
          </a:p>
          <a:p>
            <a:pPr marL="285750" indent="-285750">
              <a:spcAft>
                <a:spcPts val="600"/>
              </a:spcAft>
              <a:buFont typeface="Arial" panose="020B0604020202020204" pitchFamily="34" charset="0"/>
              <a:buChar char="•"/>
            </a:pPr>
            <a:r>
              <a:rPr lang="en-US" sz="2400" dirty="0" smtClean="0"/>
              <a:t>Location</a:t>
            </a:r>
          </a:p>
          <a:p>
            <a:pPr marL="285750" indent="-285750">
              <a:spcAft>
                <a:spcPts val="600"/>
              </a:spcAft>
              <a:buFont typeface="Arial" panose="020B0604020202020204" pitchFamily="34" charset="0"/>
              <a:buChar char="•"/>
            </a:pPr>
            <a:r>
              <a:rPr lang="en-US" sz="2400" dirty="0" smtClean="0"/>
              <a:t>Design / screening</a:t>
            </a:r>
          </a:p>
        </p:txBody>
      </p:sp>
      <p:sp>
        <p:nvSpPr>
          <p:cNvPr id="12" name="TextBox 11"/>
          <p:cNvSpPr txBox="1"/>
          <p:nvPr/>
        </p:nvSpPr>
        <p:spPr>
          <a:xfrm>
            <a:off x="4495800" y="5867400"/>
            <a:ext cx="4191000" cy="646331"/>
          </a:xfrm>
          <a:prstGeom prst="rect">
            <a:avLst/>
          </a:prstGeom>
          <a:noFill/>
        </p:spPr>
        <p:txBody>
          <a:bodyPr wrap="square" rtlCol="0">
            <a:spAutoFit/>
          </a:bodyPr>
          <a:lstStyle/>
          <a:p>
            <a:pPr algn="r"/>
            <a:r>
              <a:rPr lang="en-US" b="1" dirty="0" smtClean="0">
                <a:solidFill>
                  <a:schemeClr val="bg1"/>
                </a:solidFill>
                <a:effectLst>
                  <a:outerShdw blurRad="38100" dist="38100" dir="2700000" algn="tl">
                    <a:srgbClr val="000000">
                      <a:alpha val="43137"/>
                    </a:srgbClr>
                  </a:outerShdw>
                </a:effectLst>
              </a:rPr>
              <a:t>ARCHITECTURAL REVIEW BOARD</a:t>
            </a:r>
          </a:p>
          <a:p>
            <a:pPr algn="r"/>
            <a:r>
              <a:rPr lang="en-US" b="1" dirty="0" smtClean="0">
                <a:solidFill>
                  <a:schemeClr val="bg1"/>
                </a:solidFill>
                <a:effectLst>
                  <a:outerShdw blurRad="38100" dist="38100" dir="2700000" algn="tl">
                    <a:srgbClr val="000000">
                      <a:alpha val="43137"/>
                    </a:srgbClr>
                  </a:outerShdw>
                </a:effectLst>
              </a:rPr>
              <a:t>June 29, 2022</a:t>
            </a:r>
            <a:endParaRPr lang="en-US" b="1"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457200" y="5867400"/>
            <a:ext cx="4419600" cy="646331"/>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AR 21-0018</a:t>
            </a:r>
          </a:p>
          <a:p>
            <a:r>
              <a:rPr lang="en-US" b="1" dirty="0" err="1">
                <a:solidFill>
                  <a:schemeClr val="bg1"/>
                </a:solidFill>
                <a:effectLst>
                  <a:outerShdw blurRad="38100" dist="38100" dir="2700000" algn="tl">
                    <a:srgbClr val="000000">
                      <a:alpha val="43137"/>
                    </a:srgbClr>
                  </a:outerShdw>
                </a:effectLst>
              </a:rPr>
              <a:t>Walgraeve</a:t>
            </a:r>
            <a:r>
              <a:rPr lang="en-US" b="1" dirty="0">
                <a:solidFill>
                  <a:schemeClr val="bg1"/>
                </a:solidFill>
                <a:effectLst>
                  <a:outerShdw blurRad="38100" dist="38100" dir="2700000" algn="tl">
                    <a:srgbClr val="000000">
                      <a:alpha val="43137"/>
                    </a:srgbClr>
                  </a:outerShdw>
                </a:effectLst>
              </a:rPr>
              <a:t> Industrial Park (Hedges Creek)</a:t>
            </a:r>
          </a:p>
        </p:txBody>
      </p:sp>
      <p:sp>
        <p:nvSpPr>
          <p:cNvPr id="20" name="TextBox 19"/>
          <p:cNvSpPr txBox="1"/>
          <p:nvPr/>
        </p:nvSpPr>
        <p:spPr>
          <a:xfrm>
            <a:off x="5018919" y="5452646"/>
            <a:ext cx="1784784" cy="338554"/>
          </a:xfrm>
          <a:prstGeom prst="rect">
            <a:avLst/>
          </a:prstGeom>
          <a:noFill/>
        </p:spPr>
        <p:txBody>
          <a:bodyPr wrap="none" rtlCol="0">
            <a:spAutoFit/>
          </a:bodyPr>
          <a:lstStyle/>
          <a:p>
            <a:r>
              <a:rPr lang="en-US" sz="1600" dirty="0" smtClean="0">
                <a:effectLst>
                  <a:outerShdw blurRad="38100" dist="38100" dir="2700000" algn="tl">
                    <a:srgbClr val="000000">
                      <a:alpha val="43137"/>
                    </a:srgbClr>
                  </a:outerShdw>
                </a:effectLst>
              </a:rPr>
              <a:t>TRASH ENCLOSURE</a:t>
            </a:r>
            <a:endParaRPr lang="en-US" sz="1600"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4"/>
          <a:stretch>
            <a:fillRect/>
          </a:stretch>
        </p:blipFill>
        <p:spPr>
          <a:xfrm>
            <a:off x="5143500" y="1219200"/>
            <a:ext cx="1814107" cy="3099100"/>
          </a:xfrm>
          <a:prstGeom prst="rect">
            <a:avLst/>
          </a:prstGeom>
        </p:spPr>
      </p:pic>
      <p:pic>
        <p:nvPicPr>
          <p:cNvPr id="14" name="Picture 13"/>
          <p:cNvPicPr>
            <a:picLocks noChangeAspect="1"/>
          </p:cNvPicPr>
          <p:nvPr/>
        </p:nvPicPr>
        <p:blipFill>
          <a:blip r:embed="rId5"/>
          <a:stretch>
            <a:fillRect/>
          </a:stretch>
        </p:blipFill>
        <p:spPr>
          <a:xfrm>
            <a:off x="4441503" y="4319171"/>
            <a:ext cx="3352800" cy="1057275"/>
          </a:xfrm>
          <a:prstGeom prst="rect">
            <a:avLst/>
          </a:prstGeom>
        </p:spPr>
      </p:pic>
    </p:spTree>
    <p:extLst>
      <p:ext uri="{BB962C8B-B14F-4D97-AF65-F5344CB8AC3E}">
        <p14:creationId xmlns:p14="http://schemas.microsoft.com/office/powerpoint/2010/main" val="951764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304800"/>
            <a:ext cx="8229600" cy="838200"/>
          </a:xfrm>
          <a:prstGeom prst="rect">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7787B"/>
              </a:solidFill>
            </a:endParaRPr>
          </a:p>
        </p:txBody>
      </p:sp>
      <p:pic>
        <p:nvPicPr>
          <p:cNvPr id="8" name="Picture 7" descr="CDLogo-hi res_white.png"/>
          <p:cNvPicPr>
            <a:picLocks noChangeAspect="1"/>
          </p:cNvPicPr>
          <p:nvPr/>
        </p:nvPicPr>
        <p:blipFill>
          <a:blip r:embed="rId3" cstate="print"/>
          <a:srcRect b="17332"/>
          <a:stretch>
            <a:fillRect/>
          </a:stretch>
        </p:blipFill>
        <p:spPr>
          <a:xfrm>
            <a:off x="609600" y="304800"/>
            <a:ext cx="812403" cy="762000"/>
          </a:xfrm>
          <a:prstGeom prst="rect">
            <a:avLst/>
          </a:prstGeom>
        </p:spPr>
      </p:pic>
      <p:sp>
        <p:nvSpPr>
          <p:cNvPr id="9" name="TextBox 8"/>
          <p:cNvSpPr txBox="1"/>
          <p:nvPr/>
        </p:nvSpPr>
        <p:spPr>
          <a:xfrm>
            <a:off x="1600200" y="381000"/>
            <a:ext cx="7086600"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rPr>
              <a:t>Public Improvements (TDC 74)</a:t>
            </a:r>
            <a:endParaRPr lang="en-US" sz="3600" b="1" dirty="0">
              <a:solidFill>
                <a:schemeClr val="bg1"/>
              </a:solidFill>
              <a:effectLst>
                <a:outerShdw blurRad="38100" dist="38100" dir="2700000" algn="tl">
                  <a:srgbClr val="000000">
                    <a:alpha val="43137"/>
                  </a:srgbClr>
                </a:outerShdw>
              </a:effectLst>
            </a:endParaRPr>
          </a:p>
        </p:txBody>
      </p:sp>
      <p:sp>
        <p:nvSpPr>
          <p:cNvPr id="11" name="Rectangle 10"/>
          <p:cNvSpPr/>
          <p:nvPr/>
        </p:nvSpPr>
        <p:spPr>
          <a:xfrm>
            <a:off x="457200" y="5791200"/>
            <a:ext cx="8229600" cy="838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610600" y="6488668"/>
            <a:ext cx="533400" cy="369332"/>
          </a:xfrm>
          <a:prstGeom prst="rect">
            <a:avLst/>
          </a:prstGeom>
          <a:solidFill>
            <a:srgbClr val="F36B22"/>
          </a:solidFill>
        </p:spPr>
        <p:txBody>
          <a:bodyPr wrap="square" rtlCol="0">
            <a:spAutoFit/>
          </a:bodyPr>
          <a:lstStyle/>
          <a:p>
            <a:pPr algn="ctr"/>
            <a:fld id="{A2BA4C17-D201-4116-AA8D-52BDD3B50EFA}" type="slidenum">
              <a:rPr lang="en-US" b="1" smtClean="0">
                <a:solidFill>
                  <a:schemeClr val="bg1"/>
                </a:solidFill>
                <a:effectLst>
                  <a:outerShdw blurRad="38100" dist="38100" dir="2700000" algn="tl">
                    <a:srgbClr val="000000">
                      <a:alpha val="43137"/>
                    </a:srgbClr>
                  </a:outerShdw>
                </a:effectLst>
              </a:rPr>
              <a:t>23</a:t>
            </a:fld>
            <a:endParaRPr lang="en-US" b="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495300" y="1258622"/>
            <a:ext cx="8153400" cy="5201424"/>
          </a:xfrm>
          <a:prstGeom prst="rect">
            <a:avLst/>
          </a:prstGeom>
          <a:noFill/>
        </p:spPr>
        <p:txBody>
          <a:bodyPr wrap="square" rtlCol="0">
            <a:spAutoFit/>
          </a:bodyPr>
          <a:lstStyle/>
          <a:p>
            <a:pPr marL="285750" indent="-285750" fontAlgn="ctr">
              <a:spcAft>
                <a:spcPts val="600"/>
              </a:spcAft>
              <a:buFont typeface="Arial" panose="020B0604020202020204" pitchFamily="34" charset="0"/>
              <a:buChar char="•"/>
            </a:pPr>
            <a:r>
              <a:rPr lang="en-US" sz="2200" b="1" dirty="0" smtClean="0"/>
              <a:t>TDC </a:t>
            </a:r>
            <a:r>
              <a:rPr lang="en-US" sz="2200" b="1" dirty="0"/>
              <a:t>74.610 Water Service. </a:t>
            </a:r>
            <a:r>
              <a:rPr lang="en-US" sz="2200" dirty="0" smtClean="0"/>
              <a:t/>
            </a:r>
            <a:br>
              <a:rPr lang="en-US" sz="2200" dirty="0" smtClean="0"/>
            </a:br>
            <a:r>
              <a:rPr lang="en-US" sz="2200" dirty="0"/>
              <a:t>No upgrade is required for the </a:t>
            </a:r>
            <a:r>
              <a:rPr lang="en-US" sz="2200" dirty="0" smtClean="0"/>
              <a:t>existing </a:t>
            </a:r>
            <a:r>
              <a:rPr lang="en-US" sz="2200" dirty="0"/>
              <a:t>16-inch public main within SW </a:t>
            </a:r>
            <a:r>
              <a:rPr lang="en-US" sz="2200" dirty="0" err="1"/>
              <a:t>Myslony</a:t>
            </a:r>
            <a:r>
              <a:rPr lang="en-US" sz="2200" dirty="0"/>
              <a:t> Street. The proposal includes one three-inch domestic and two ten-inch fire service laterals with gate </a:t>
            </a:r>
            <a:r>
              <a:rPr lang="en-US" sz="2200" dirty="0" smtClean="0"/>
              <a:t>valves </a:t>
            </a:r>
            <a:r>
              <a:rPr lang="en-US" sz="2200" dirty="0"/>
              <a:t>near the main</a:t>
            </a:r>
            <a:r>
              <a:rPr lang="en-US" sz="2200" dirty="0" smtClean="0"/>
              <a:t>.</a:t>
            </a:r>
            <a:endParaRPr lang="en-US" sz="2200" dirty="0"/>
          </a:p>
          <a:p>
            <a:pPr marL="285750" indent="-285750" fontAlgn="ctr">
              <a:spcAft>
                <a:spcPts val="600"/>
              </a:spcAft>
              <a:buFont typeface="Arial" panose="020B0604020202020204" pitchFamily="34" charset="0"/>
              <a:buChar char="•"/>
            </a:pPr>
            <a:r>
              <a:rPr lang="en-US" sz="2200" b="1" dirty="0"/>
              <a:t>TDC 74.620 Sanitary Sewer Service</a:t>
            </a:r>
            <a:r>
              <a:rPr lang="en-US" sz="2200" b="1" dirty="0" smtClean="0"/>
              <a:t>.                               </a:t>
            </a:r>
            <a:r>
              <a:rPr lang="en-US" sz="2200" dirty="0" smtClean="0"/>
              <a:t>                    The applicant proposes </a:t>
            </a:r>
            <a:r>
              <a:rPr lang="en-US" sz="2200" dirty="0"/>
              <a:t>to relocate an existing 21-inch public sanitary sewer line </a:t>
            </a:r>
            <a:r>
              <a:rPr lang="en-US" sz="2200" dirty="0" smtClean="0"/>
              <a:t>that cuts </a:t>
            </a:r>
            <a:r>
              <a:rPr lang="en-US" sz="2200" dirty="0"/>
              <a:t>diagonally through </a:t>
            </a:r>
            <a:r>
              <a:rPr lang="en-US" sz="2200" dirty="0" smtClean="0"/>
              <a:t>the site to SW </a:t>
            </a:r>
            <a:r>
              <a:rPr lang="en-US" sz="2200" dirty="0" err="1"/>
              <a:t>Myslony</a:t>
            </a:r>
            <a:r>
              <a:rPr lang="en-US" sz="2200" dirty="0"/>
              <a:t> Street to the east property line, </a:t>
            </a:r>
            <a:r>
              <a:rPr lang="en-US" sz="2200" dirty="0" smtClean="0"/>
              <a:t>then along the east </a:t>
            </a:r>
            <a:r>
              <a:rPr lang="en-US" sz="2200" dirty="0"/>
              <a:t>property line </a:t>
            </a:r>
            <a:r>
              <a:rPr lang="en-US" sz="2200" dirty="0" smtClean="0"/>
              <a:t>within </a:t>
            </a:r>
            <a:r>
              <a:rPr lang="en-US" sz="2200" dirty="0"/>
              <a:t>a 15-foot wide public sanitary sewer easement, and </a:t>
            </a:r>
            <a:r>
              <a:rPr lang="en-US" sz="2200" dirty="0" smtClean="0"/>
              <a:t>then reconnecting </a:t>
            </a:r>
            <a:r>
              <a:rPr lang="en-US" sz="2200" dirty="0"/>
              <a:t>to the existing line near the northeast corner of this development. </a:t>
            </a:r>
            <a:r>
              <a:rPr lang="en-US" sz="2200" dirty="0" smtClean="0"/>
              <a:t>(may use Ice Age </a:t>
            </a:r>
            <a:r>
              <a:rPr lang="en-US" sz="2200" dirty="0" err="1" smtClean="0"/>
              <a:t>Tonquin</a:t>
            </a:r>
            <a:r>
              <a:rPr lang="en-US" sz="2200" dirty="0" smtClean="0"/>
              <a:t> Trail easement for relocated line)</a:t>
            </a:r>
          </a:p>
          <a:p>
            <a:endParaRPr lang="en-US" dirty="0" smtClean="0"/>
          </a:p>
          <a:p>
            <a:pPr fontAlgn="ctr"/>
            <a:endParaRPr lang="en-US" dirty="0"/>
          </a:p>
        </p:txBody>
      </p:sp>
      <p:sp>
        <p:nvSpPr>
          <p:cNvPr id="12" name="TextBox 11"/>
          <p:cNvSpPr txBox="1"/>
          <p:nvPr/>
        </p:nvSpPr>
        <p:spPr>
          <a:xfrm>
            <a:off x="4495800" y="5867400"/>
            <a:ext cx="4191000" cy="646331"/>
          </a:xfrm>
          <a:prstGeom prst="rect">
            <a:avLst/>
          </a:prstGeom>
          <a:noFill/>
        </p:spPr>
        <p:txBody>
          <a:bodyPr wrap="square" rtlCol="0">
            <a:spAutoFit/>
          </a:bodyPr>
          <a:lstStyle/>
          <a:p>
            <a:pPr algn="r"/>
            <a:r>
              <a:rPr lang="en-US" b="1" dirty="0" smtClean="0">
                <a:solidFill>
                  <a:schemeClr val="bg1"/>
                </a:solidFill>
                <a:effectLst>
                  <a:outerShdw blurRad="38100" dist="38100" dir="2700000" algn="tl">
                    <a:srgbClr val="000000">
                      <a:alpha val="43137"/>
                    </a:srgbClr>
                  </a:outerShdw>
                </a:effectLst>
              </a:rPr>
              <a:t>ARCHITECTURAL REVIEW BOARD</a:t>
            </a:r>
          </a:p>
          <a:p>
            <a:pPr algn="r"/>
            <a:r>
              <a:rPr lang="en-US" b="1" dirty="0" smtClean="0">
                <a:solidFill>
                  <a:schemeClr val="bg1"/>
                </a:solidFill>
                <a:effectLst>
                  <a:outerShdw blurRad="38100" dist="38100" dir="2700000" algn="tl">
                    <a:srgbClr val="000000">
                      <a:alpha val="43137"/>
                    </a:srgbClr>
                  </a:outerShdw>
                </a:effectLst>
              </a:rPr>
              <a:t>June 29, 2022</a:t>
            </a:r>
            <a:endParaRPr lang="en-US" b="1"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457200" y="5867400"/>
            <a:ext cx="4419600" cy="646331"/>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AR 21-0018</a:t>
            </a:r>
          </a:p>
          <a:p>
            <a:r>
              <a:rPr lang="en-US" b="1" dirty="0" err="1">
                <a:solidFill>
                  <a:schemeClr val="bg1"/>
                </a:solidFill>
                <a:effectLst>
                  <a:outerShdw blurRad="38100" dist="38100" dir="2700000" algn="tl">
                    <a:srgbClr val="000000">
                      <a:alpha val="43137"/>
                    </a:srgbClr>
                  </a:outerShdw>
                </a:effectLst>
              </a:rPr>
              <a:t>Walgraeve</a:t>
            </a:r>
            <a:r>
              <a:rPr lang="en-US" b="1" dirty="0">
                <a:solidFill>
                  <a:schemeClr val="bg1"/>
                </a:solidFill>
                <a:effectLst>
                  <a:outerShdw blurRad="38100" dist="38100" dir="2700000" algn="tl">
                    <a:srgbClr val="000000">
                      <a:alpha val="43137"/>
                    </a:srgbClr>
                  </a:outerShdw>
                </a:effectLst>
              </a:rPr>
              <a:t> Industrial Park (Hedges Creek)</a:t>
            </a:r>
          </a:p>
        </p:txBody>
      </p:sp>
    </p:spTree>
    <p:extLst>
      <p:ext uri="{BB962C8B-B14F-4D97-AF65-F5344CB8AC3E}">
        <p14:creationId xmlns:p14="http://schemas.microsoft.com/office/powerpoint/2010/main" val="3813832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304800"/>
            <a:ext cx="8229600" cy="838200"/>
          </a:xfrm>
          <a:prstGeom prst="rect">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7787B"/>
              </a:solidFill>
            </a:endParaRPr>
          </a:p>
        </p:txBody>
      </p:sp>
      <p:pic>
        <p:nvPicPr>
          <p:cNvPr id="8" name="Picture 7" descr="CDLogo-hi res_white.png"/>
          <p:cNvPicPr>
            <a:picLocks noChangeAspect="1"/>
          </p:cNvPicPr>
          <p:nvPr/>
        </p:nvPicPr>
        <p:blipFill>
          <a:blip r:embed="rId3" cstate="print"/>
          <a:srcRect b="17332"/>
          <a:stretch>
            <a:fillRect/>
          </a:stretch>
        </p:blipFill>
        <p:spPr>
          <a:xfrm>
            <a:off x="609600" y="304800"/>
            <a:ext cx="812403" cy="762000"/>
          </a:xfrm>
          <a:prstGeom prst="rect">
            <a:avLst/>
          </a:prstGeom>
        </p:spPr>
      </p:pic>
      <p:sp>
        <p:nvSpPr>
          <p:cNvPr id="9" name="TextBox 8"/>
          <p:cNvSpPr txBox="1"/>
          <p:nvPr/>
        </p:nvSpPr>
        <p:spPr>
          <a:xfrm>
            <a:off x="1600200" y="381000"/>
            <a:ext cx="7086600" cy="646331"/>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Public Improvements (TDC 74)</a:t>
            </a:r>
          </a:p>
        </p:txBody>
      </p:sp>
      <p:sp>
        <p:nvSpPr>
          <p:cNvPr id="11" name="Rectangle 10"/>
          <p:cNvSpPr/>
          <p:nvPr/>
        </p:nvSpPr>
        <p:spPr>
          <a:xfrm>
            <a:off x="457200" y="5791200"/>
            <a:ext cx="8229600" cy="838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610600" y="6488668"/>
            <a:ext cx="533400" cy="369332"/>
          </a:xfrm>
          <a:prstGeom prst="rect">
            <a:avLst/>
          </a:prstGeom>
          <a:solidFill>
            <a:srgbClr val="F36B22"/>
          </a:solidFill>
        </p:spPr>
        <p:txBody>
          <a:bodyPr wrap="square" rtlCol="0">
            <a:spAutoFit/>
          </a:bodyPr>
          <a:lstStyle/>
          <a:p>
            <a:pPr algn="ctr"/>
            <a:fld id="{A2BA4C17-D201-4116-AA8D-52BDD3B50EFA}" type="slidenum">
              <a:rPr lang="en-US" b="1" smtClean="0">
                <a:solidFill>
                  <a:schemeClr val="bg1"/>
                </a:solidFill>
                <a:effectLst>
                  <a:outerShdw blurRad="38100" dist="38100" dir="2700000" algn="tl">
                    <a:srgbClr val="000000">
                      <a:alpha val="43137"/>
                    </a:srgbClr>
                  </a:outerShdw>
                </a:effectLst>
              </a:rPr>
              <a:t>24</a:t>
            </a:fld>
            <a:endParaRPr lang="en-US" b="1"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4495800" y="5867400"/>
            <a:ext cx="4191000" cy="646331"/>
          </a:xfrm>
          <a:prstGeom prst="rect">
            <a:avLst/>
          </a:prstGeom>
          <a:noFill/>
        </p:spPr>
        <p:txBody>
          <a:bodyPr wrap="square" rtlCol="0">
            <a:spAutoFit/>
          </a:bodyPr>
          <a:lstStyle/>
          <a:p>
            <a:pPr algn="r"/>
            <a:r>
              <a:rPr lang="en-US" b="1" dirty="0" smtClean="0">
                <a:solidFill>
                  <a:schemeClr val="bg1"/>
                </a:solidFill>
                <a:effectLst>
                  <a:outerShdw blurRad="38100" dist="38100" dir="2700000" algn="tl">
                    <a:srgbClr val="000000">
                      <a:alpha val="43137"/>
                    </a:srgbClr>
                  </a:outerShdw>
                </a:effectLst>
              </a:rPr>
              <a:t>ARCHITECTURAL REVIEW BOARD</a:t>
            </a:r>
          </a:p>
          <a:p>
            <a:pPr algn="r"/>
            <a:r>
              <a:rPr lang="en-US" b="1" dirty="0">
                <a:solidFill>
                  <a:schemeClr val="bg1"/>
                </a:solidFill>
                <a:effectLst>
                  <a:outerShdw blurRad="38100" dist="38100" dir="2700000" algn="tl">
                    <a:srgbClr val="000000">
                      <a:alpha val="43137"/>
                    </a:srgbClr>
                  </a:outerShdw>
                </a:effectLst>
              </a:rPr>
              <a:t>June 29, 2022</a:t>
            </a:r>
          </a:p>
        </p:txBody>
      </p:sp>
      <p:sp>
        <p:nvSpPr>
          <p:cNvPr id="13" name="TextBox 12"/>
          <p:cNvSpPr txBox="1"/>
          <p:nvPr/>
        </p:nvSpPr>
        <p:spPr>
          <a:xfrm>
            <a:off x="457200" y="5867400"/>
            <a:ext cx="4419600" cy="646331"/>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AR 21-0018</a:t>
            </a:r>
          </a:p>
          <a:p>
            <a:r>
              <a:rPr lang="en-US" b="1" dirty="0" err="1">
                <a:solidFill>
                  <a:schemeClr val="bg1"/>
                </a:solidFill>
                <a:effectLst>
                  <a:outerShdw blurRad="38100" dist="38100" dir="2700000" algn="tl">
                    <a:srgbClr val="000000">
                      <a:alpha val="43137"/>
                    </a:srgbClr>
                  </a:outerShdw>
                </a:effectLst>
              </a:rPr>
              <a:t>Walgraeve</a:t>
            </a:r>
            <a:r>
              <a:rPr lang="en-US" b="1" dirty="0">
                <a:solidFill>
                  <a:schemeClr val="bg1"/>
                </a:solidFill>
                <a:effectLst>
                  <a:outerShdw blurRad="38100" dist="38100" dir="2700000" algn="tl">
                    <a:srgbClr val="000000">
                      <a:alpha val="43137"/>
                    </a:srgbClr>
                  </a:outerShdw>
                </a:effectLst>
              </a:rPr>
              <a:t> Industrial Park (Hedges Creek)</a:t>
            </a:r>
          </a:p>
        </p:txBody>
      </p:sp>
      <p:sp>
        <p:nvSpPr>
          <p:cNvPr id="14" name="TextBox 13"/>
          <p:cNvSpPr txBox="1"/>
          <p:nvPr/>
        </p:nvSpPr>
        <p:spPr>
          <a:xfrm>
            <a:off x="495300" y="1258622"/>
            <a:ext cx="8153400" cy="4308872"/>
          </a:xfrm>
          <a:prstGeom prst="rect">
            <a:avLst/>
          </a:prstGeom>
          <a:noFill/>
        </p:spPr>
        <p:txBody>
          <a:bodyPr wrap="square" rtlCol="0">
            <a:spAutoFit/>
          </a:bodyPr>
          <a:lstStyle/>
          <a:p>
            <a:pPr fontAlgn="ctr">
              <a:spcAft>
                <a:spcPts val="1200"/>
              </a:spcAft>
            </a:pPr>
            <a:r>
              <a:rPr lang="en-US" sz="2200" b="1" dirty="0" smtClean="0"/>
              <a:t>With conditions, the proposal will require </a:t>
            </a:r>
            <a:r>
              <a:rPr lang="en-US" sz="2200" b="1" dirty="0"/>
              <a:t>compliance </a:t>
            </a:r>
            <a:r>
              <a:rPr lang="en-US" sz="2200" b="1" dirty="0" smtClean="0"/>
              <a:t>with both the </a:t>
            </a:r>
            <a:r>
              <a:rPr lang="en-US" sz="2200" b="1" dirty="0"/>
              <a:t>City and CWS storm drainage </a:t>
            </a:r>
            <a:r>
              <a:rPr lang="en-US" sz="2200" b="1" dirty="0" smtClean="0"/>
              <a:t>requirements, </a:t>
            </a:r>
            <a:r>
              <a:rPr lang="en-US" sz="2200" b="1" dirty="0"/>
              <a:t>or an acceptable alternative.</a:t>
            </a:r>
          </a:p>
          <a:p>
            <a:pPr marL="285750" indent="-285750" fontAlgn="ctr">
              <a:buFont typeface="Arial" panose="020B0604020202020204" pitchFamily="34" charset="0"/>
              <a:buChar char="•"/>
            </a:pPr>
            <a:r>
              <a:rPr lang="en-US" sz="2200" b="1" dirty="0" smtClean="0"/>
              <a:t>TDC </a:t>
            </a:r>
            <a:r>
              <a:rPr lang="en-US" sz="2200" b="1" dirty="0"/>
              <a:t>74.630. - Storm Drainage System</a:t>
            </a:r>
            <a:r>
              <a:rPr lang="en-US" sz="2200" b="1" dirty="0" smtClean="0"/>
              <a:t>. </a:t>
            </a:r>
            <a:r>
              <a:rPr lang="en-US" sz="2200" dirty="0" smtClean="0"/>
              <a:t/>
            </a:r>
            <a:br>
              <a:rPr lang="en-US" sz="2200" dirty="0" smtClean="0"/>
            </a:br>
            <a:r>
              <a:rPr lang="en-US" sz="2200" dirty="0" smtClean="0"/>
              <a:t>Storm drainage </a:t>
            </a:r>
            <a:r>
              <a:rPr lang="en-US" sz="2200" dirty="0"/>
              <a:t>near the north end of the site will be treated by vegetated corridor </a:t>
            </a:r>
            <a:r>
              <a:rPr lang="en-US" sz="2200" dirty="0" smtClean="0"/>
              <a:t>as </a:t>
            </a:r>
            <a:r>
              <a:rPr lang="en-US" sz="2200" dirty="0"/>
              <a:t>filter strips with most of the impervious area by Bio-</a:t>
            </a:r>
            <a:r>
              <a:rPr lang="en-US" sz="2200" dirty="0" err="1"/>
              <a:t>Clean’s</a:t>
            </a:r>
            <a:r>
              <a:rPr lang="en-US" sz="2200" dirty="0"/>
              <a:t> stormwater </a:t>
            </a:r>
            <a:r>
              <a:rPr lang="en-US" sz="2200" dirty="0" err="1"/>
              <a:t>biofiltration</a:t>
            </a:r>
            <a:r>
              <a:rPr lang="en-US" sz="2200" dirty="0"/>
              <a:t> system vaults. Underground detention systems will assure the overall site release rates match pre-development up to the 25-year storm event and hydromodification requirements. Some locations are unable to be detained due to topography </a:t>
            </a:r>
            <a:r>
              <a:rPr lang="en-US" sz="2200" dirty="0" smtClean="0"/>
              <a:t>but </a:t>
            </a:r>
            <a:r>
              <a:rPr lang="en-US" sz="2200" dirty="0"/>
              <a:t>equivalent detention will be provided where possible</a:t>
            </a:r>
            <a:r>
              <a:rPr lang="en-US" sz="2200" dirty="0" smtClean="0"/>
              <a:t>.</a:t>
            </a:r>
          </a:p>
        </p:txBody>
      </p:sp>
    </p:spTree>
    <p:extLst>
      <p:ext uri="{BB962C8B-B14F-4D97-AF65-F5344CB8AC3E}">
        <p14:creationId xmlns:p14="http://schemas.microsoft.com/office/powerpoint/2010/main" val="3775199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304800"/>
            <a:ext cx="8229600" cy="838200"/>
          </a:xfrm>
          <a:prstGeom prst="rect">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7787B"/>
              </a:solidFill>
              <a:effectLst/>
              <a:uLnTx/>
              <a:uFillTx/>
              <a:latin typeface="Calibri"/>
              <a:ea typeface="+mn-ea"/>
              <a:cs typeface="+mn-cs"/>
            </a:endParaRPr>
          </a:p>
        </p:txBody>
      </p:sp>
      <p:pic>
        <p:nvPicPr>
          <p:cNvPr id="8" name="Picture 7" descr="CDLogo-hi res_white.png"/>
          <p:cNvPicPr>
            <a:picLocks noChangeAspect="1"/>
          </p:cNvPicPr>
          <p:nvPr/>
        </p:nvPicPr>
        <p:blipFill>
          <a:blip r:embed="rId3" cstate="print"/>
          <a:srcRect b="17332"/>
          <a:stretch>
            <a:fillRect/>
          </a:stretch>
        </p:blipFill>
        <p:spPr>
          <a:xfrm>
            <a:off x="609600" y="304800"/>
            <a:ext cx="812403" cy="762000"/>
          </a:xfrm>
          <a:prstGeom prst="rect">
            <a:avLst/>
          </a:prstGeom>
        </p:spPr>
      </p:pic>
      <p:sp>
        <p:nvSpPr>
          <p:cNvPr id="11" name="Rectangle 10"/>
          <p:cNvSpPr/>
          <p:nvPr/>
        </p:nvSpPr>
        <p:spPr>
          <a:xfrm>
            <a:off x="457200" y="5791200"/>
            <a:ext cx="8229600" cy="838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8610600" y="6488668"/>
            <a:ext cx="533400" cy="369332"/>
          </a:xfrm>
          <a:prstGeom prst="rect">
            <a:avLst/>
          </a:prstGeom>
          <a:solidFill>
            <a:srgbClr val="F36B2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2BA4C17-D201-4116-AA8D-52BDD3B50EFA}" type="slidenum">
              <a:rPr kumimoji="0" lang="en-US" sz="1800" b="1"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16" name="TextBox 15"/>
          <p:cNvSpPr txBox="1"/>
          <p:nvPr/>
        </p:nvSpPr>
        <p:spPr>
          <a:xfrm>
            <a:off x="4495800" y="5867400"/>
            <a:ext cx="4191000"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mn-cs"/>
              </a:rPr>
              <a:t>ARCHITECTURAL REVIEW BOARD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mn-cs"/>
              </a:rPr>
              <a:t>June 29, 2022</a:t>
            </a: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17" name="TextBox 16"/>
          <p:cNvSpPr txBox="1"/>
          <p:nvPr/>
        </p:nvSpPr>
        <p:spPr>
          <a:xfrm>
            <a:off x="457200" y="5867400"/>
            <a:ext cx="4419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AR 21-0018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Walgraeve</a:t>
            </a: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Industrial Park (Hedges Creek)</a:t>
            </a:r>
          </a:p>
        </p:txBody>
      </p:sp>
      <p:sp>
        <p:nvSpPr>
          <p:cNvPr id="12" name="TextBox 11"/>
          <p:cNvSpPr txBox="1"/>
          <p:nvPr/>
        </p:nvSpPr>
        <p:spPr>
          <a:xfrm>
            <a:off x="419100" y="1295400"/>
            <a:ext cx="8153400" cy="1502976"/>
          </a:xfrm>
          <a:prstGeom prst="rect">
            <a:avLst/>
          </a:prstGeom>
          <a:noFill/>
        </p:spPr>
        <p:txBody>
          <a:bodyPr wrap="square" rtlCol="0">
            <a:spAutoFit/>
          </a:bodyPr>
          <a:lstStyle/>
          <a:p>
            <a:pPr marL="342900" marR="0" lvl="0" indent="-342900" algn="l" defTabSz="914400" rtl="0" eaLnBrk="1" fontAlgn="auto" latinLnBrk="0" hangingPunct="1">
              <a:lnSpc>
                <a:spcPts val="26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Ingress/egress for industrial uses with over 250 parking spaces must provide driveways at a maximum width as required by the City Manager</a:t>
            </a:r>
          </a:p>
          <a:p>
            <a:pPr marL="0" marR="0" lvl="0" indent="0" algn="l" defTabSz="914400" rtl="0" eaLnBrk="1" fontAlgn="auto" latinLnBrk="0" hangingPunct="1">
              <a:lnSpc>
                <a:spcPts val="2600"/>
              </a:lnSpc>
              <a:spcBef>
                <a:spcPts val="0"/>
              </a:spcBef>
              <a:spcAft>
                <a:spcPts val="60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29" name="TextBox 28"/>
          <p:cNvSpPr txBox="1"/>
          <p:nvPr/>
        </p:nvSpPr>
        <p:spPr>
          <a:xfrm>
            <a:off x="1600200" y="381000"/>
            <a:ext cx="7010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mn-cs"/>
              </a:rPr>
              <a:t> Site Access</a:t>
            </a: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pic>
        <p:nvPicPr>
          <p:cNvPr id="6" name="Picture 5"/>
          <p:cNvPicPr>
            <a:picLocks noChangeAspect="1"/>
          </p:cNvPicPr>
          <p:nvPr/>
        </p:nvPicPr>
        <p:blipFill>
          <a:blip r:embed="rId4"/>
          <a:stretch>
            <a:fillRect/>
          </a:stretch>
        </p:blipFill>
        <p:spPr>
          <a:xfrm>
            <a:off x="1004650" y="3539036"/>
            <a:ext cx="7362825" cy="1971675"/>
          </a:xfrm>
          <a:prstGeom prst="rect">
            <a:avLst/>
          </a:prstGeom>
        </p:spPr>
      </p:pic>
    </p:spTree>
    <p:extLst>
      <p:ext uri="{BB962C8B-B14F-4D97-AF65-F5344CB8AC3E}">
        <p14:creationId xmlns:p14="http://schemas.microsoft.com/office/powerpoint/2010/main" val="2353331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304800"/>
            <a:ext cx="8229600" cy="838200"/>
          </a:xfrm>
          <a:prstGeom prst="rect">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7787B"/>
              </a:solidFill>
            </a:endParaRPr>
          </a:p>
        </p:txBody>
      </p:sp>
      <p:pic>
        <p:nvPicPr>
          <p:cNvPr id="8" name="Picture 7" descr="CDLogo-hi res_white.png"/>
          <p:cNvPicPr>
            <a:picLocks noChangeAspect="1"/>
          </p:cNvPicPr>
          <p:nvPr/>
        </p:nvPicPr>
        <p:blipFill>
          <a:blip r:embed="rId3" cstate="print"/>
          <a:srcRect b="17332"/>
          <a:stretch>
            <a:fillRect/>
          </a:stretch>
        </p:blipFill>
        <p:spPr>
          <a:xfrm>
            <a:off x="609600" y="304800"/>
            <a:ext cx="812403" cy="762000"/>
          </a:xfrm>
          <a:prstGeom prst="rect">
            <a:avLst/>
          </a:prstGeom>
        </p:spPr>
      </p:pic>
      <p:sp>
        <p:nvSpPr>
          <p:cNvPr id="9" name="TextBox 8"/>
          <p:cNvSpPr txBox="1"/>
          <p:nvPr/>
        </p:nvSpPr>
        <p:spPr>
          <a:xfrm>
            <a:off x="1600200" y="381000"/>
            <a:ext cx="7086600"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rPr>
              <a:t>Access Management (TDC 75)</a:t>
            </a:r>
            <a:endParaRPr lang="en-US" sz="3600" b="1" dirty="0">
              <a:solidFill>
                <a:schemeClr val="bg1"/>
              </a:solidFill>
              <a:effectLst>
                <a:outerShdw blurRad="38100" dist="38100" dir="2700000" algn="tl">
                  <a:srgbClr val="000000">
                    <a:alpha val="43137"/>
                  </a:srgbClr>
                </a:outerShdw>
              </a:effectLst>
            </a:endParaRPr>
          </a:p>
        </p:txBody>
      </p:sp>
      <p:sp>
        <p:nvSpPr>
          <p:cNvPr id="11" name="Rectangle 10"/>
          <p:cNvSpPr/>
          <p:nvPr/>
        </p:nvSpPr>
        <p:spPr>
          <a:xfrm>
            <a:off x="457200" y="5791200"/>
            <a:ext cx="8229600" cy="838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610600" y="6488668"/>
            <a:ext cx="533400" cy="369332"/>
          </a:xfrm>
          <a:prstGeom prst="rect">
            <a:avLst/>
          </a:prstGeom>
          <a:solidFill>
            <a:srgbClr val="F36B22"/>
          </a:solidFill>
        </p:spPr>
        <p:txBody>
          <a:bodyPr wrap="square" rtlCol="0">
            <a:spAutoFit/>
          </a:bodyPr>
          <a:lstStyle/>
          <a:p>
            <a:pPr algn="ctr"/>
            <a:fld id="{A2BA4C17-D201-4116-AA8D-52BDD3B50EFA}" type="slidenum">
              <a:rPr lang="en-US" b="1" smtClean="0">
                <a:solidFill>
                  <a:schemeClr val="bg1"/>
                </a:solidFill>
                <a:effectLst>
                  <a:outerShdw blurRad="38100" dist="38100" dir="2700000" algn="tl">
                    <a:srgbClr val="000000">
                      <a:alpha val="43137"/>
                    </a:srgbClr>
                  </a:outerShdw>
                </a:effectLst>
              </a:rPr>
              <a:t>26</a:t>
            </a:fld>
            <a:endParaRPr lang="en-US" b="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495300" y="1315283"/>
            <a:ext cx="8153400" cy="2816156"/>
          </a:xfrm>
          <a:prstGeom prst="rect">
            <a:avLst/>
          </a:prstGeom>
          <a:noFill/>
        </p:spPr>
        <p:txBody>
          <a:bodyPr wrap="square" rtlCol="0">
            <a:spAutoFit/>
          </a:bodyPr>
          <a:lstStyle/>
          <a:p>
            <a:pPr marL="285750" indent="-285750" fontAlgn="ctr">
              <a:spcAft>
                <a:spcPts val="300"/>
              </a:spcAft>
              <a:buFont typeface="Arial" panose="020B0604020202020204" pitchFamily="34" charset="0"/>
              <a:buChar char="•"/>
            </a:pPr>
            <a:r>
              <a:rPr lang="en-US" sz="2200" b="1" dirty="0" smtClean="0"/>
              <a:t>TDC </a:t>
            </a:r>
            <a:r>
              <a:rPr lang="en-US" sz="2200" b="1" dirty="0"/>
              <a:t>75.140. - Existing Streets Access </a:t>
            </a:r>
            <a:r>
              <a:rPr lang="en-US" sz="2200" b="1" dirty="0" smtClean="0"/>
              <a:t>Standards.</a:t>
            </a:r>
            <a:r>
              <a:rPr lang="en-US" sz="2200" dirty="0" smtClean="0"/>
              <a:t> </a:t>
            </a:r>
            <a:br>
              <a:rPr lang="en-US" sz="2200" dirty="0" smtClean="0"/>
            </a:br>
            <a:r>
              <a:rPr lang="en-US" sz="2200" dirty="0"/>
              <a:t>T</a:t>
            </a:r>
            <a:r>
              <a:rPr lang="en-US" sz="2200" dirty="0" smtClean="0"/>
              <a:t>he </a:t>
            </a:r>
            <a:r>
              <a:rPr lang="en-US" sz="2200" dirty="0"/>
              <a:t>eastern driveway </a:t>
            </a:r>
            <a:r>
              <a:rPr lang="en-US" sz="2200" dirty="0" smtClean="0"/>
              <a:t>must be a minimum </a:t>
            </a:r>
            <a:r>
              <a:rPr lang="en-US" sz="2200" dirty="0"/>
              <a:t>of 36 feet wide either matching the existing recorded access easement or with a new or modified access easement to serve the lot to the </a:t>
            </a:r>
            <a:r>
              <a:rPr lang="en-US" sz="2200" dirty="0" smtClean="0"/>
              <a:t>north.</a:t>
            </a:r>
          </a:p>
          <a:p>
            <a:pPr marL="285750" indent="-285750" fontAlgn="ctr">
              <a:spcAft>
                <a:spcPts val="300"/>
              </a:spcAft>
              <a:buFont typeface="Arial" panose="020B0604020202020204" pitchFamily="34" charset="0"/>
              <a:buChar char="•"/>
            </a:pPr>
            <a:r>
              <a:rPr lang="en-US" sz="2200" dirty="0" smtClean="0"/>
              <a:t>Half street improvements will be required north of the SW </a:t>
            </a:r>
            <a:r>
              <a:rPr lang="en-US" sz="2200" dirty="0" err="1" smtClean="0"/>
              <a:t>Myslony</a:t>
            </a:r>
            <a:r>
              <a:rPr lang="en-US" sz="2200" dirty="0" smtClean="0"/>
              <a:t> Street centerline including curb and gutters, striping, planter strip and sidewalk.</a:t>
            </a:r>
          </a:p>
          <a:p>
            <a:pPr fontAlgn="ctr"/>
            <a:endParaRPr lang="en-US" b="1" dirty="0" smtClean="0"/>
          </a:p>
        </p:txBody>
      </p:sp>
      <p:sp>
        <p:nvSpPr>
          <p:cNvPr id="12" name="TextBox 11"/>
          <p:cNvSpPr txBox="1"/>
          <p:nvPr/>
        </p:nvSpPr>
        <p:spPr>
          <a:xfrm>
            <a:off x="4495800" y="5867400"/>
            <a:ext cx="4191000" cy="646331"/>
          </a:xfrm>
          <a:prstGeom prst="rect">
            <a:avLst/>
          </a:prstGeom>
          <a:noFill/>
        </p:spPr>
        <p:txBody>
          <a:bodyPr wrap="square" rtlCol="0">
            <a:spAutoFit/>
          </a:bodyPr>
          <a:lstStyle/>
          <a:p>
            <a:pPr algn="r"/>
            <a:r>
              <a:rPr lang="en-US" b="1" dirty="0" smtClean="0">
                <a:solidFill>
                  <a:schemeClr val="bg1"/>
                </a:solidFill>
                <a:effectLst>
                  <a:outerShdw blurRad="38100" dist="38100" dir="2700000" algn="tl">
                    <a:srgbClr val="000000">
                      <a:alpha val="43137"/>
                    </a:srgbClr>
                  </a:outerShdw>
                </a:effectLst>
              </a:rPr>
              <a:t>ARCHITECTURAL REVIEW BOARD</a:t>
            </a:r>
          </a:p>
          <a:p>
            <a:pPr algn="r"/>
            <a:r>
              <a:rPr lang="en-US" b="1" dirty="0">
                <a:solidFill>
                  <a:schemeClr val="bg1"/>
                </a:solidFill>
                <a:effectLst>
                  <a:outerShdw blurRad="38100" dist="38100" dir="2700000" algn="tl">
                    <a:srgbClr val="000000">
                      <a:alpha val="43137"/>
                    </a:srgbClr>
                  </a:outerShdw>
                </a:effectLst>
              </a:rPr>
              <a:t>June 29, 2022</a:t>
            </a:r>
          </a:p>
        </p:txBody>
      </p:sp>
      <p:sp>
        <p:nvSpPr>
          <p:cNvPr id="13" name="TextBox 12"/>
          <p:cNvSpPr txBox="1"/>
          <p:nvPr/>
        </p:nvSpPr>
        <p:spPr>
          <a:xfrm>
            <a:off x="457200" y="5867400"/>
            <a:ext cx="4419600" cy="646331"/>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AR 21-0018</a:t>
            </a:r>
          </a:p>
          <a:p>
            <a:r>
              <a:rPr lang="en-US" b="1" dirty="0" err="1">
                <a:solidFill>
                  <a:schemeClr val="bg1"/>
                </a:solidFill>
                <a:effectLst>
                  <a:outerShdw blurRad="38100" dist="38100" dir="2700000" algn="tl">
                    <a:srgbClr val="000000">
                      <a:alpha val="43137"/>
                    </a:srgbClr>
                  </a:outerShdw>
                </a:effectLst>
              </a:rPr>
              <a:t>Walgraeve</a:t>
            </a:r>
            <a:r>
              <a:rPr lang="en-US" b="1" dirty="0">
                <a:solidFill>
                  <a:schemeClr val="bg1"/>
                </a:solidFill>
                <a:effectLst>
                  <a:outerShdw blurRad="38100" dist="38100" dir="2700000" algn="tl">
                    <a:srgbClr val="000000">
                      <a:alpha val="43137"/>
                    </a:srgbClr>
                  </a:outerShdw>
                </a:effectLst>
              </a:rPr>
              <a:t> Industrial Park (Hedges Creek)</a:t>
            </a:r>
          </a:p>
        </p:txBody>
      </p:sp>
    </p:spTree>
    <p:extLst>
      <p:ext uri="{BB962C8B-B14F-4D97-AF65-F5344CB8AC3E}">
        <p14:creationId xmlns:p14="http://schemas.microsoft.com/office/powerpoint/2010/main" val="216276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304800"/>
            <a:ext cx="8229600" cy="838200"/>
          </a:xfrm>
          <a:prstGeom prst="rect">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7787B"/>
              </a:solidFill>
            </a:endParaRPr>
          </a:p>
        </p:txBody>
      </p:sp>
      <p:pic>
        <p:nvPicPr>
          <p:cNvPr id="8" name="Picture 7" descr="CDLogo-hi res_white.png"/>
          <p:cNvPicPr>
            <a:picLocks noChangeAspect="1"/>
          </p:cNvPicPr>
          <p:nvPr/>
        </p:nvPicPr>
        <p:blipFill>
          <a:blip r:embed="rId3" cstate="print"/>
          <a:srcRect b="17332"/>
          <a:stretch>
            <a:fillRect/>
          </a:stretch>
        </p:blipFill>
        <p:spPr>
          <a:xfrm>
            <a:off x="609600" y="304800"/>
            <a:ext cx="812403" cy="762000"/>
          </a:xfrm>
          <a:prstGeom prst="rect">
            <a:avLst/>
          </a:prstGeom>
        </p:spPr>
      </p:pic>
      <p:sp>
        <p:nvSpPr>
          <p:cNvPr id="9" name="TextBox 8"/>
          <p:cNvSpPr txBox="1"/>
          <p:nvPr/>
        </p:nvSpPr>
        <p:spPr>
          <a:xfrm>
            <a:off x="1752600" y="381000"/>
            <a:ext cx="6858000"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rPr>
              <a:t>Conclusion</a:t>
            </a:r>
            <a:endParaRPr lang="en-US" sz="3600" b="1"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152400" y="1371600"/>
            <a:ext cx="8534400" cy="3139321"/>
          </a:xfrm>
          <a:prstGeom prst="rect">
            <a:avLst/>
          </a:prstGeom>
          <a:noFill/>
        </p:spPr>
        <p:txBody>
          <a:bodyPr wrap="square" rtlCol="0">
            <a:spAutoFit/>
          </a:bodyPr>
          <a:lstStyle/>
          <a:p>
            <a:pPr marL="800100" lvl="1" indent="-342900">
              <a:spcBef>
                <a:spcPts val="1800"/>
              </a:spcBef>
              <a:buFont typeface="Arial" panose="020B0604020202020204" pitchFamily="34" charset="0"/>
              <a:buChar char="•"/>
            </a:pPr>
            <a:r>
              <a:rPr lang="en-US" sz="2400" dirty="0" smtClean="0"/>
              <a:t>The findings demonstrate that the proposal meets the applicable criteria of the Tualatin Development Code with the recommended Conditions of Approval.</a:t>
            </a:r>
          </a:p>
          <a:p>
            <a:pPr marL="800100" lvl="1" indent="-342900">
              <a:spcBef>
                <a:spcPts val="1800"/>
              </a:spcBef>
              <a:buFont typeface="Arial" panose="020B0604020202020204" pitchFamily="34" charset="0"/>
              <a:buChar char="•"/>
            </a:pPr>
            <a:r>
              <a:rPr lang="en-US" sz="2400" dirty="0" smtClean="0"/>
              <a:t>Therefore, staff respectfully recommends approval of the subject Architectural Review application (AR 21-0018), as conditioned.</a:t>
            </a:r>
          </a:p>
          <a:p>
            <a:pPr marL="800100" lvl="1" indent="-342900">
              <a:spcBef>
                <a:spcPts val="1800"/>
              </a:spcBef>
              <a:buFont typeface="Arial" panose="020B0604020202020204" pitchFamily="34" charset="0"/>
              <a:buChar char="•"/>
            </a:pPr>
            <a:r>
              <a:rPr lang="en-US" sz="2400" dirty="0" smtClean="0"/>
              <a:t>Questions?</a:t>
            </a:r>
          </a:p>
        </p:txBody>
      </p:sp>
      <p:sp>
        <p:nvSpPr>
          <p:cNvPr id="14" name="Rectangle 13"/>
          <p:cNvSpPr/>
          <p:nvPr/>
        </p:nvSpPr>
        <p:spPr>
          <a:xfrm>
            <a:off x="457200" y="5791200"/>
            <a:ext cx="8229600" cy="838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610600" y="6488668"/>
            <a:ext cx="533400" cy="369332"/>
          </a:xfrm>
          <a:prstGeom prst="rect">
            <a:avLst/>
          </a:prstGeom>
          <a:solidFill>
            <a:srgbClr val="F36B22"/>
          </a:solidFill>
        </p:spPr>
        <p:txBody>
          <a:bodyPr wrap="square" rtlCol="0">
            <a:spAutoFit/>
          </a:bodyPr>
          <a:lstStyle/>
          <a:p>
            <a:pPr algn="ctr"/>
            <a:fld id="{6034D3A2-4305-4861-8A59-AF1938805D2D}" type="slidenum">
              <a:rPr lang="en-US" b="1" smtClean="0">
                <a:solidFill>
                  <a:schemeClr val="bg1"/>
                </a:solidFill>
                <a:effectLst>
                  <a:outerShdw blurRad="38100" dist="38100" dir="2700000" algn="tl">
                    <a:srgbClr val="000000">
                      <a:alpha val="43137"/>
                    </a:srgbClr>
                  </a:outerShdw>
                </a:effectLst>
              </a:rPr>
              <a:t>27</a:t>
            </a:fld>
            <a:endParaRPr lang="en-US" b="1" dirty="0">
              <a:solidFill>
                <a:schemeClr val="bg1"/>
              </a:solidFill>
              <a:effectLst>
                <a:outerShdw blurRad="38100" dist="38100" dir="2700000" algn="tl">
                  <a:srgbClr val="000000">
                    <a:alpha val="43137"/>
                  </a:srgbClr>
                </a:outerShdw>
              </a:effectLst>
            </a:endParaRPr>
          </a:p>
        </p:txBody>
      </p:sp>
      <p:sp>
        <p:nvSpPr>
          <p:cNvPr id="15" name="TextBox 14"/>
          <p:cNvSpPr txBox="1"/>
          <p:nvPr/>
        </p:nvSpPr>
        <p:spPr>
          <a:xfrm>
            <a:off x="4495800" y="5867400"/>
            <a:ext cx="4191000" cy="646331"/>
          </a:xfrm>
          <a:prstGeom prst="rect">
            <a:avLst/>
          </a:prstGeom>
          <a:noFill/>
        </p:spPr>
        <p:txBody>
          <a:bodyPr wrap="square" rtlCol="0">
            <a:spAutoFit/>
          </a:bodyPr>
          <a:lstStyle/>
          <a:p>
            <a:pPr algn="r"/>
            <a:r>
              <a:rPr lang="en-US" b="1" dirty="0" smtClean="0">
                <a:solidFill>
                  <a:schemeClr val="bg1"/>
                </a:solidFill>
                <a:effectLst>
                  <a:outerShdw blurRad="38100" dist="38100" dir="2700000" algn="tl">
                    <a:srgbClr val="000000">
                      <a:alpha val="43137"/>
                    </a:srgbClr>
                  </a:outerShdw>
                </a:effectLst>
              </a:rPr>
              <a:t>ARCHITECTURAL REVIEW BOARD</a:t>
            </a:r>
          </a:p>
          <a:p>
            <a:pPr algn="r"/>
            <a:r>
              <a:rPr lang="en-US" b="1" dirty="0" smtClean="0">
                <a:solidFill>
                  <a:schemeClr val="bg1"/>
                </a:solidFill>
                <a:effectLst>
                  <a:outerShdw blurRad="38100" dist="38100" dir="2700000" algn="tl">
                    <a:srgbClr val="000000">
                      <a:alpha val="43137"/>
                    </a:srgbClr>
                  </a:outerShdw>
                </a:effectLst>
              </a:rPr>
              <a:t>June 29, 2022</a:t>
            </a:r>
            <a:endParaRPr lang="en-US" b="1" dirty="0">
              <a:solidFill>
                <a:schemeClr val="bg1"/>
              </a:solidFill>
              <a:effectLst>
                <a:outerShdw blurRad="38100" dist="38100" dir="2700000" algn="tl">
                  <a:srgbClr val="000000">
                    <a:alpha val="43137"/>
                  </a:srgbClr>
                </a:outerShdw>
              </a:effectLst>
            </a:endParaRPr>
          </a:p>
        </p:txBody>
      </p:sp>
      <p:sp>
        <p:nvSpPr>
          <p:cNvPr id="16" name="TextBox 15"/>
          <p:cNvSpPr txBox="1"/>
          <p:nvPr/>
        </p:nvSpPr>
        <p:spPr>
          <a:xfrm>
            <a:off x="457200" y="5867400"/>
            <a:ext cx="4419600" cy="646331"/>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AR 21-0018</a:t>
            </a:r>
          </a:p>
          <a:p>
            <a:r>
              <a:rPr lang="en-US" b="1" dirty="0" err="1">
                <a:solidFill>
                  <a:schemeClr val="bg1"/>
                </a:solidFill>
                <a:effectLst>
                  <a:outerShdw blurRad="38100" dist="38100" dir="2700000" algn="tl">
                    <a:srgbClr val="000000">
                      <a:alpha val="43137"/>
                    </a:srgbClr>
                  </a:outerShdw>
                </a:effectLst>
              </a:rPr>
              <a:t>Walgraeve</a:t>
            </a:r>
            <a:r>
              <a:rPr lang="en-US" b="1" dirty="0">
                <a:solidFill>
                  <a:schemeClr val="bg1"/>
                </a:solidFill>
                <a:effectLst>
                  <a:outerShdw blurRad="38100" dist="38100" dir="2700000" algn="tl">
                    <a:srgbClr val="000000">
                      <a:alpha val="43137"/>
                    </a:srgbClr>
                  </a:outerShdw>
                </a:effectLst>
              </a:rPr>
              <a:t> Industrial Park (Hedges Creek)</a:t>
            </a:r>
          </a:p>
        </p:txBody>
      </p:sp>
    </p:spTree>
    <p:extLst>
      <p:ext uri="{BB962C8B-B14F-4D97-AF65-F5344CB8AC3E}">
        <p14:creationId xmlns:p14="http://schemas.microsoft.com/office/powerpoint/2010/main" val="1826592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7200" y="5791200"/>
            <a:ext cx="8229600" cy="838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200" y="304800"/>
            <a:ext cx="8229600" cy="838200"/>
          </a:xfrm>
          <a:prstGeom prst="rect">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7787B"/>
              </a:solidFill>
            </a:endParaRPr>
          </a:p>
        </p:txBody>
      </p:sp>
      <p:pic>
        <p:nvPicPr>
          <p:cNvPr id="8" name="Picture 7" descr="CDLogo-hi res_white.png"/>
          <p:cNvPicPr>
            <a:picLocks noChangeAspect="1"/>
          </p:cNvPicPr>
          <p:nvPr/>
        </p:nvPicPr>
        <p:blipFill>
          <a:blip r:embed="rId3" cstate="print"/>
          <a:srcRect b="17332"/>
          <a:stretch>
            <a:fillRect/>
          </a:stretch>
        </p:blipFill>
        <p:spPr>
          <a:xfrm>
            <a:off x="609600" y="304800"/>
            <a:ext cx="812403" cy="762000"/>
          </a:xfrm>
          <a:prstGeom prst="rect">
            <a:avLst/>
          </a:prstGeom>
        </p:spPr>
      </p:pic>
      <p:sp>
        <p:nvSpPr>
          <p:cNvPr id="9" name="TextBox 8"/>
          <p:cNvSpPr txBox="1"/>
          <p:nvPr/>
        </p:nvSpPr>
        <p:spPr>
          <a:xfrm>
            <a:off x="1600200" y="381000"/>
            <a:ext cx="7010400"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rPr>
              <a:t>Site Background</a:t>
            </a:r>
            <a:endParaRPr lang="en-US" sz="3600"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8610600" y="6488668"/>
            <a:ext cx="533400" cy="369332"/>
          </a:xfrm>
          <a:prstGeom prst="rect">
            <a:avLst/>
          </a:prstGeom>
          <a:solidFill>
            <a:srgbClr val="F36B22"/>
          </a:solidFill>
        </p:spPr>
        <p:txBody>
          <a:bodyPr wrap="square" rtlCol="0">
            <a:spAutoFit/>
          </a:bodyPr>
          <a:lstStyle/>
          <a:p>
            <a:pPr algn="ctr"/>
            <a:fld id="{A2BA4C17-D201-4116-AA8D-52BDD3B50EFA}" type="slidenum">
              <a:rPr lang="en-US" b="1" smtClean="0">
                <a:solidFill>
                  <a:schemeClr val="bg1"/>
                </a:solidFill>
                <a:effectLst>
                  <a:outerShdw blurRad="38100" dist="38100" dir="2700000" algn="tl">
                    <a:srgbClr val="000000">
                      <a:alpha val="43137"/>
                    </a:srgbClr>
                  </a:outerShdw>
                </a:effectLst>
              </a:rPr>
              <a:t>3</a:t>
            </a:fld>
            <a:endParaRPr lang="en-US" b="1"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4495800" y="5867400"/>
            <a:ext cx="4191000" cy="646331"/>
          </a:xfrm>
          <a:prstGeom prst="rect">
            <a:avLst/>
          </a:prstGeom>
          <a:noFill/>
        </p:spPr>
        <p:txBody>
          <a:bodyPr wrap="square" rtlCol="0">
            <a:spAutoFit/>
          </a:bodyPr>
          <a:lstStyle/>
          <a:p>
            <a:pPr algn="r"/>
            <a:r>
              <a:rPr lang="en-US" b="1" dirty="0" smtClean="0">
                <a:solidFill>
                  <a:schemeClr val="bg1"/>
                </a:solidFill>
                <a:effectLst>
                  <a:outerShdw blurRad="38100" dist="38100" dir="2700000" algn="tl">
                    <a:srgbClr val="000000">
                      <a:alpha val="43137"/>
                    </a:srgbClr>
                  </a:outerShdw>
                </a:effectLst>
              </a:rPr>
              <a:t>ARCHITECTURAL REVIEW BOARD</a:t>
            </a:r>
          </a:p>
          <a:p>
            <a:pPr algn="r"/>
            <a:r>
              <a:rPr lang="en-US" b="1" dirty="0" smtClean="0">
                <a:solidFill>
                  <a:schemeClr val="bg1"/>
                </a:solidFill>
                <a:effectLst>
                  <a:outerShdw blurRad="38100" dist="38100" dir="2700000" algn="tl">
                    <a:srgbClr val="000000">
                      <a:alpha val="43137"/>
                    </a:srgbClr>
                  </a:outerShdw>
                </a:effectLst>
              </a:rPr>
              <a:t>June 29, 2022</a:t>
            </a:r>
            <a:endParaRPr lang="en-US" b="1" dirty="0">
              <a:solidFill>
                <a:schemeClr val="bg1"/>
              </a:solidFill>
              <a:effectLst>
                <a:outerShdw blurRad="38100" dist="38100" dir="2700000" algn="tl">
                  <a:srgbClr val="000000">
                    <a:alpha val="43137"/>
                  </a:srgbClr>
                </a:outerShdw>
              </a:effectLst>
            </a:endParaRPr>
          </a:p>
        </p:txBody>
      </p:sp>
      <p:sp>
        <p:nvSpPr>
          <p:cNvPr id="15" name="TextBox 14"/>
          <p:cNvSpPr txBox="1"/>
          <p:nvPr/>
        </p:nvSpPr>
        <p:spPr>
          <a:xfrm>
            <a:off x="457200" y="5867400"/>
            <a:ext cx="4419600" cy="646331"/>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AR 21-0018</a:t>
            </a:r>
          </a:p>
          <a:p>
            <a:r>
              <a:rPr lang="en-US" b="1" dirty="0" err="1" smtClean="0">
                <a:solidFill>
                  <a:schemeClr val="bg1"/>
                </a:solidFill>
                <a:effectLst>
                  <a:outerShdw blurRad="38100" dist="38100" dir="2700000" algn="tl">
                    <a:srgbClr val="000000">
                      <a:alpha val="43137"/>
                    </a:srgbClr>
                  </a:outerShdw>
                </a:effectLst>
              </a:rPr>
              <a:t>Walgraeve</a:t>
            </a:r>
            <a:r>
              <a:rPr lang="en-US" b="1" dirty="0" smtClean="0">
                <a:solidFill>
                  <a:schemeClr val="bg1"/>
                </a:solidFill>
                <a:effectLst>
                  <a:outerShdw blurRad="38100" dist="38100" dir="2700000" algn="tl">
                    <a:srgbClr val="000000">
                      <a:alpha val="43137"/>
                    </a:srgbClr>
                  </a:outerShdw>
                </a:effectLst>
              </a:rPr>
              <a:t> Industrial Park (Hedges Creek)</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1095882"/>
            <a:ext cx="5486400" cy="4666236"/>
          </a:xfrm>
          <a:prstGeom prst="rect">
            <a:avLst/>
          </a:prstGeom>
        </p:spPr>
      </p:pic>
    </p:spTree>
    <p:extLst>
      <p:ext uri="{BB962C8B-B14F-4D97-AF65-F5344CB8AC3E}">
        <p14:creationId xmlns:p14="http://schemas.microsoft.com/office/powerpoint/2010/main" val="3740695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57200" y="5791200"/>
            <a:ext cx="8229600" cy="838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200" y="304800"/>
            <a:ext cx="8229600" cy="838200"/>
          </a:xfrm>
          <a:prstGeom prst="rect">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7787B"/>
              </a:solidFill>
            </a:endParaRPr>
          </a:p>
        </p:txBody>
      </p:sp>
      <p:pic>
        <p:nvPicPr>
          <p:cNvPr id="8" name="Picture 7" descr="CDLogo-hi res_white.png"/>
          <p:cNvPicPr>
            <a:picLocks noChangeAspect="1"/>
          </p:cNvPicPr>
          <p:nvPr/>
        </p:nvPicPr>
        <p:blipFill>
          <a:blip r:embed="rId3" cstate="print"/>
          <a:srcRect b="17332"/>
          <a:stretch>
            <a:fillRect/>
          </a:stretch>
        </p:blipFill>
        <p:spPr>
          <a:xfrm>
            <a:off x="609600" y="304800"/>
            <a:ext cx="812403" cy="762000"/>
          </a:xfrm>
          <a:prstGeom prst="rect">
            <a:avLst/>
          </a:prstGeom>
        </p:spPr>
      </p:pic>
      <p:sp>
        <p:nvSpPr>
          <p:cNvPr id="9" name="TextBox 8"/>
          <p:cNvSpPr txBox="1"/>
          <p:nvPr/>
        </p:nvSpPr>
        <p:spPr>
          <a:xfrm>
            <a:off x="1600200" y="381000"/>
            <a:ext cx="7010400"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rPr>
              <a:t>Project Overview</a:t>
            </a:r>
            <a:endParaRPr lang="en-US" sz="3600"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8610600" y="6488668"/>
            <a:ext cx="533400" cy="369332"/>
          </a:xfrm>
          <a:prstGeom prst="rect">
            <a:avLst/>
          </a:prstGeom>
          <a:solidFill>
            <a:srgbClr val="F36B22"/>
          </a:solidFill>
        </p:spPr>
        <p:txBody>
          <a:bodyPr wrap="square" rtlCol="0">
            <a:spAutoFit/>
          </a:bodyPr>
          <a:lstStyle/>
          <a:p>
            <a:pPr algn="ctr"/>
            <a:fld id="{A2BA4C17-D201-4116-AA8D-52BDD3B50EFA}" type="slidenum">
              <a:rPr lang="en-US" b="1" smtClean="0">
                <a:solidFill>
                  <a:schemeClr val="bg1"/>
                </a:solidFill>
                <a:effectLst>
                  <a:outerShdw blurRad="38100" dist="38100" dir="2700000" algn="tl">
                    <a:srgbClr val="000000">
                      <a:alpha val="43137"/>
                    </a:srgbClr>
                  </a:outerShdw>
                </a:effectLst>
              </a:rPr>
              <a:t>4</a:t>
            </a:fld>
            <a:endParaRPr lang="en-US" b="1" dirty="0">
              <a:solidFill>
                <a:schemeClr val="bg1"/>
              </a:solidFill>
              <a:effectLst>
                <a:outerShdw blurRad="38100" dist="38100" dir="2700000" algn="tl">
                  <a:srgbClr val="000000">
                    <a:alpha val="43137"/>
                  </a:srgbClr>
                </a:outerShdw>
              </a:effectLst>
            </a:endParaRPr>
          </a:p>
        </p:txBody>
      </p:sp>
      <p:sp>
        <p:nvSpPr>
          <p:cNvPr id="14" name="TextBox 13"/>
          <p:cNvSpPr txBox="1"/>
          <p:nvPr/>
        </p:nvSpPr>
        <p:spPr>
          <a:xfrm>
            <a:off x="4495800" y="5867400"/>
            <a:ext cx="4191000" cy="646331"/>
          </a:xfrm>
          <a:prstGeom prst="rect">
            <a:avLst/>
          </a:prstGeom>
          <a:noFill/>
        </p:spPr>
        <p:txBody>
          <a:bodyPr wrap="square" rtlCol="0">
            <a:spAutoFit/>
          </a:bodyPr>
          <a:lstStyle/>
          <a:p>
            <a:pPr algn="r"/>
            <a:r>
              <a:rPr lang="en-US" b="1" dirty="0" smtClean="0">
                <a:solidFill>
                  <a:schemeClr val="bg1"/>
                </a:solidFill>
                <a:effectLst>
                  <a:outerShdw blurRad="38100" dist="38100" dir="2700000" algn="tl">
                    <a:srgbClr val="000000">
                      <a:alpha val="43137"/>
                    </a:srgbClr>
                  </a:outerShdw>
                </a:effectLst>
              </a:rPr>
              <a:t>ARCHITECTURAL REVIEW BOARD</a:t>
            </a:r>
          </a:p>
          <a:p>
            <a:pPr algn="r"/>
            <a:r>
              <a:rPr lang="en-US" b="1" dirty="0" smtClean="0">
                <a:solidFill>
                  <a:schemeClr val="bg1"/>
                </a:solidFill>
                <a:effectLst>
                  <a:outerShdw blurRad="38100" dist="38100" dir="2700000" algn="tl">
                    <a:srgbClr val="000000">
                      <a:alpha val="43137"/>
                    </a:srgbClr>
                  </a:outerShdw>
                </a:effectLst>
              </a:rPr>
              <a:t>June 29, 2022</a:t>
            </a:r>
            <a:endParaRPr lang="en-US" b="1" dirty="0">
              <a:solidFill>
                <a:schemeClr val="bg1"/>
              </a:solidFill>
              <a:effectLst>
                <a:outerShdw blurRad="38100" dist="38100" dir="2700000" algn="tl">
                  <a:srgbClr val="000000">
                    <a:alpha val="43137"/>
                  </a:srgbClr>
                </a:outerShdw>
              </a:effectLst>
            </a:endParaRPr>
          </a:p>
        </p:txBody>
      </p:sp>
      <p:sp>
        <p:nvSpPr>
          <p:cNvPr id="15" name="TextBox 14"/>
          <p:cNvSpPr txBox="1"/>
          <p:nvPr/>
        </p:nvSpPr>
        <p:spPr>
          <a:xfrm>
            <a:off x="457200" y="5867400"/>
            <a:ext cx="4419600" cy="646331"/>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AR 21-0018</a:t>
            </a:r>
          </a:p>
          <a:p>
            <a:r>
              <a:rPr lang="en-US" b="1" dirty="0" err="1">
                <a:solidFill>
                  <a:schemeClr val="bg1"/>
                </a:solidFill>
                <a:effectLst>
                  <a:outerShdw blurRad="38100" dist="38100" dir="2700000" algn="tl">
                    <a:srgbClr val="000000">
                      <a:alpha val="43137"/>
                    </a:srgbClr>
                  </a:outerShdw>
                </a:effectLst>
              </a:rPr>
              <a:t>Walgraeve</a:t>
            </a:r>
            <a:r>
              <a:rPr lang="en-US" b="1" dirty="0">
                <a:solidFill>
                  <a:schemeClr val="bg1"/>
                </a:solidFill>
                <a:effectLst>
                  <a:outerShdw blurRad="38100" dist="38100" dir="2700000" algn="tl">
                    <a:srgbClr val="000000">
                      <a:alpha val="43137"/>
                    </a:srgbClr>
                  </a:outerShdw>
                </a:effectLst>
              </a:rPr>
              <a:t> Industrial Park (Hedges Creek)</a:t>
            </a:r>
          </a:p>
        </p:txBody>
      </p:sp>
      <p:pic>
        <p:nvPicPr>
          <p:cNvPr id="2" name="Picture 1"/>
          <p:cNvPicPr>
            <a:picLocks noChangeAspect="1"/>
          </p:cNvPicPr>
          <p:nvPr/>
        </p:nvPicPr>
        <p:blipFill>
          <a:blip r:embed="rId4"/>
          <a:stretch>
            <a:fillRect/>
          </a:stretch>
        </p:blipFill>
        <p:spPr>
          <a:xfrm>
            <a:off x="1258186" y="1143000"/>
            <a:ext cx="6627627" cy="4671934"/>
          </a:xfrm>
          <a:prstGeom prst="rect">
            <a:avLst/>
          </a:prstGeom>
        </p:spPr>
      </p:pic>
    </p:spTree>
    <p:extLst>
      <p:ext uri="{BB962C8B-B14F-4D97-AF65-F5344CB8AC3E}">
        <p14:creationId xmlns:p14="http://schemas.microsoft.com/office/powerpoint/2010/main" val="1425924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304800"/>
            <a:ext cx="8229600" cy="838200"/>
          </a:xfrm>
          <a:prstGeom prst="rect">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7787B"/>
              </a:solidFill>
            </a:endParaRPr>
          </a:p>
        </p:txBody>
      </p:sp>
      <p:pic>
        <p:nvPicPr>
          <p:cNvPr id="8" name="Picture 7" descr="CDLogo-hi res_white.png"/>
          <p:cNvPicPr>
            <a:picLocks noChangeAspect="1"/>
          </p:cNvPicPr>
          <p:nvPr/>
        </p:nvPicPr>
        <p:blipFill>
          <a:blip r:embed="rId3" cstate="print"/>
          <a:srcRect b="17332"/>
          <a:stretch>
            <a:fillRect/>
          </a:stretch>
        </p:blipFill>
        <p:spPr>
          <a:xfrm>
            <a:off x="609600" y="304800"/>
            <a:ext cx="812403" cy="762000"/>
          </a:xfrm>
          <a:prstGeom prst="rect">
            <a:avLst/>
          </a:prstGeom>
        </p:spPr>
      </p:pic>
      <p:sp>
        <p:nvSpPr>
          <p:cNvPr id="9" name="TextBox 8"/>
          <p:cNvSpPr txBox="1"/>
          <p:nvPr/>
        </p:nvSpPr>
        <p:spPr>
          <a:xfrm>
            <a:off x="1600200" y="381000"/>
            <a:ext cx="7010400"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rPr>
              <a:t>Procedures (TDC 32.230)</a:t>
            </a:r>
            <a:endParaRPr lang="en-US" sz="3600" b="1"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457200" y="1358473"/>
            <a:ext cx="7924800" cy="3370153"/>
          </a:xfrm>
          <a:prstGeom prst="rect">
            <a:avLst/>
          </a:prstGeom>
          <a:noFill/>
        </p:spPr>
        <p:txBody>
          <a:bodyPr wrap="square" rtlCol="0">
            <a:spAutoFit/>
          </a:bodyPr>
          <a:lstStyle/>
          <a:p>
            <a:r>
              <a:rPr lang="en-US" sz="2600" b="1" dirty="0" smtClean="0"/>
              <a:t>Type III Architectural Review:</a:t>
            </a:r>
          </a:p>
          <a:p>
            <a:pPr marL="457200" indent="-457200">
              <a:spcAft>
                <a:spcPts val="200"/>
              </a:spcAft>
              <a:buFont typeface="Arial" pitchFamily="34" charset="0"/>
              <a:buChar char="•"/>
            </a:pPr>
            <a:r>
              <a:rPr lang="en-US" sz="2600" dirty="0" smtClean="0"/>
              <a:t>Application submitted on December 29, 2021 and deemed incomplete on January 27, 2022.</a:t>
            </a:r>
          </a:p>
          <a:p>
            <a:pPr marL="457200" indent="-457200">
              <a:spcAft>
                <a:spcPts val="200"/>
              </a:spcAft>
              <a:buFont typeface="Arial" pitchFamily="34" charset="0"/>
              <a:buChar char="•"/>
            </a:pPr>
            <a:r>
              <a:rPr lang="en-US" sz="2600" dirty="0" smtClean="0"/>
              <a:t>The applicant made several additional submittals and the application was deemed complete on May 3, 2022.</a:t>
            </a:r>
            <a:endParaRPr lang="en-US" sz="2600" dirty="0"/>
          </a:p>
          <a:p>
            <a:pPr marL="457200" indent="-457200">
              <a:spcAft>
                <a:spcPts val="200"/>
              </a:spcAft>
              <a:buFont typeface="Arial" pitchFamily="34" charset="0"/>
              <a:buChar char="•"/>
            </a:pPr>
            <a:r>
              <a:rPr lang="en-US" sz="2600" dirty="0" smtClean="0"/>
              <a:t>Notice of Hearing sent on May 20, 2022</a:t>
            </a:r>
          </a:p>
          <a:p>
            <a:pPr marL="457200" indent="-457200">
              <a:spcAft>
                <a:spcPts val="200"/>
              </a:spcAft>
              <a:buFont typeface="Arial" pitchFamily="34" charset="0"/>
              <a:buChar char="•"/>
            </a:pPr>
            <a:r>
              <a:rPr lang="en-US" sz="2600" dirty="0" smtClean="0"/>
              <a:t>Final decision required by August 31, 2022</a:t>
            </a:r>
          </a:p>
        </p:txBody>
      </p:sp>
      <p:sp>
        <p:nvSpPr>
          <p:cNvPr id="11" name="Rectangle 10"/>
          <p:cNvSpPr/>
          <p:nvPr/>
        </p:nvSpPr>
        <p:spPr>
          <a:xfrm>
            <a:off x="457200" y="5791200"/>
            <a:ext cx="8229600" cy="838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610600" y="6488668"/>
            <a:ext cx="533400" cy="369332"/>
          </a:xfrm>
          <a:prstGeom prst="rect">
            <a:avLst/>
          </a:prstGeom>
          <a:solidFill>
            <a:srgbClr val="F36B22"/>
          </a:solidFill>
        </p:spPr>
        <p:txBody>
          <a:bodyPr wrap="square" rtlCol="0">
            <a:spAutoFit/>
          </a:bodyPr>
          <a:lstStyle/>
          <a:p>
            <a:pPr algn="ctr"/>
            <a:fld id="{A2BA4C17-D201-4116-AA8D-52BDD3B50EFA}" type="slidenum">
              <a:rPr lang="en-US" b="1" smtClean="0">
                <a:solidFill>
                  <a:schemeClr val="bg1"/>
                </a:solidFill>
                <a:effectLst>
                  <a:outerShdw blurRad="38100" dist="38100" dir="2700000" algn="tl">
                    <a:srgbClr val="000000">
                      <a:alpha val="43137"/>
                    </a:srgbClr>
                  </a:outerShdw>
                </a:effectLst>
              </a:rPr>
              <a:t>5</a:t>
            </a:fld>
            <a:endParaRPr lang="en-US" b="1" dirty="0">
              <a:solidFill>
                <a:schemeClr val="bg1"/>
              </a:solidFill>
              <a:effectLst>
                <a:outerShdw blurRad="38100" dist="38100" dir="2700000" algn="tl">
                  <a:srgbClr val="000000">
                    <a:alpha val="43137"/>
                  </a:srgbClr>
                </a:outerShdw>
              </a:effectLst>
            </a:endParaRPr>
          </a:p>
        </p:txBody>
      </p:sp>
      <p:sp>
        <p:nvSpPr>
          <p:cNvPr id="14" name="TextBox 13"/>
          <p:cNvSpPr txBox="1"/>
          <p:nvPr/>
        </p:nvSpPr>
        <p:spPr>
          <a:xfrm>
            <a:off x="4495800" y="5867400"/>
            <a:ext cx="4191000" cy="646331"/>
          </a:xfrm>
          <a:prstGeom prst="rect">
            <a:avLst/>
          </a:prstGeom>
          <a:noFill/>
        </p:spPr>
        <p:txBody>
          <a:bodyPr wrap="square" rtlCol="0">
            <a:spAutoFit/>
          </a:bodyPr>
          <a:lstStyle/>
          <a:p>
            <a:pPr algn="r"/>
            <a:r>
              <a:rPr lang="en-US" b="1" dirty="0" smtClean="0">
                <a:solidFill>
                  <a:schemeClr val="bg1"/>
                </a:solidFill>
                <a:effectLst>
                  <a:outerShdw blurRad="38100" dist="38100" dir="2700000" algn="tl">
                    <a:srgbClr val="000000">
                      <a:alpha val="43137"/>
                    </a:srgbClr>
                  </a:outerShdw>
                </a:effectLst>
              </a:rPr>
              <a:t>ARCHITECTURAL REVIEW BOARD</a:t>
            </a:r>
          </a:p>
          <a:p>
            <a:pPr algn="r"/>
            <a:r>
              <a:rPr lang="en-US" b="1" dirty="0" smtClean="0">
                <a:solidFill>
                  <a:schemeClr val="bg1"/>
                </a:solidFill>
                <a:effectLst>
                  <a:outerShdw blurRad="38100" dist="38100" dir="2700000" algn="tl">
                    <a:srgbClr val="000000">
                      <a:alpha val="43137"/>
                    </a:srgbClr>
                  </a:outerShdw>
                </a:effectLst>
              </a:rPr>
              <a:t>June 29, 2022</a:t>
            </a:r>
            <a:endParaRPr lang="en-US" b="1" dirty="0">
              <a:solidFill>
                <a:schemeClr val="bg1"/>
              </a:solidFill>
              <a:effectLst>
                <a:outerShdw blurRad="38100" dist="38100" dir="2700000" algn="tl">
                  <a:srgbClr val="000000">
                    <a:alpha val="43137"/>
                  </a:srgbClr>
                </a:outerShdw>
              </a:effectLst>
            </a:endParaRPr>
          </a:p>
        </p:txBody>
      </p:sp>
      <p:sp>
        <p:nvSpPr>
          <p:cNvPr id="16" name="TextBox 15"/>
          <p:cNvSpPr txBox="1"/>
          <p:nvPr/>
        </p:nvSpPr>
        <p:spPr>
          <a:xfrm>
            <a:off x="457200" y="5867400"/>
            <a:ext cx="4419600" cy="646331"/>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AR 21-0018</a:t>
            </a:r>
          </a:p>
          <a:p>
            <a:r>
              <a:rPr lang="en-US" b="1" dirty="0" err="1">
                <a:solidFill>
                  <a:schemeClr val="bg1"/>
                </a:solidFill>
                <a:effectLst>
                  <a:outerShdw blurRad="38100" dist="38100" dir="2700000" algn="tl">
                    <a:srgbClr val="000000">
                      <a:alpha val="43137"/>
                    </a:srgbClr>
                  </a:outerShdw>
                </a:effectLst>
              </a:rPr>
              <a:t>Walgraeve</a:t>
            </a:r>
            <a:r>
              <a:rPr lang="en-US" b="1" dirty="0">
                <a:solidFill>
                  <a:schemeClr val="bg1"/>
                </a:solidFill>
                <a:effectLst>
                  <a:outerShdw blurRad="38100" dist="38100" dir="2700000" algn="tl">
                    <a:srgbClr val="000000">
                      <a:alpha val="43137"/>
                    </a:srgbClr>
                  </a:outerShdw>
                </a:effectLst>
              </a:rPr>
              <a:t> Industrial Park (Hedges Creek)</a:t>
            </a:r>
          </a:p>
        </p:txBody>
      </p:sp>
    </p:spTree>
    <p:extLst>
      <p:ext uri="{BB962C8B-B14F-4D97-AF65-F5344CB8AC3E}">
        <p14:creationId xmlns:p14="http://schemas.microsoft.com/office/powerpoint/2010/main" val="294861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5791200"/>
            <a:ext cx="8229600" cy="838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200" y="304800"/>
            <a:ext cx="8229600" cy="838200"/>
          </a:xfrm>
          <a:prstGeom prst="rect">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DLogo-hi res_white.png"/>
          <p:cNvPicPr>
            <a:picLocks noChangeAspect="1"/>
          </p:cNvPicPr>
          <p:nvPr/>
        </p:nvPicPr>
        <p:blipFill>
          <a:blip r:embed="rId3" cstate="print"/>
          <a:srcRect b="17332"/>
          <a:stretch>
            <a:fillRect/>
          </a:stretch>
        </p:blipFill>
        <p:spPr>
          <a:xfrm>
            <a:off x="609600" y="304800"/>
            <a:ext cx="812403" cy="762000"/>
          </a:xfrm>
          <a:prstGeom prst="rect">
            <a:avLst/>
          </a:prstGeom>
        </p:spPr>
      </p:pic>
      <p:sp>
        <p:nvSpPr>
          <p:cNvPr id="9" name="TextBox 8"/>
          <p:cNvSpPr txBox="1"/>
          <p:nvPr/>
        </p:nvSpPr>
        <p:spPr>
          <a:xfrm>
            <a:off x="1752600" y="381000"/>
            <a:ext cx="6781800"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rPr>
              <a:t>Architectural Review (</a:t>
            </a:r>
            <a:r>
              <a:rPr lang="en-US" sz="3600" b="1" dirty="0">
                <a:solidFill>
                  <a:schemeClr val="bg1"/>
                </a:solidFill>
                <a:effectLst>
                  <a:outerShdw blurRad="38100" dist="38100" dir="2700000" algn="tl">
                    <a:srgbClr val="000000">
                      <a:alpha val="43137"/>
                    </a:srgbClr>
                  </a:outerShdw>
                </a:effectLst>
              </a:rPr>
              <a:t>TDC </a:t>
            </a:r>
            <a:r>
              <a:rPr lang="en-US" sz="3600" b="1" dirty="0" smtClean="0">
                <a:solidFill>
                  <a:schemeClr val="bg1"/>
                </a:solidFill>
                <a:effectLst>
                  <a:outerShdw blurRad="38100" dist="38100" dir="2700000" algn="tl">
                    <a:srgbClr val="000000">
                      <a:alpha val="43137"/>
                    </a:srgbClr>
                  </a:outerShdw>
                </a:effectLst>
              </a:rPr>
              <a:t>33.020)</a:t>
            </a:r>
            <a:endParaRPr lang="en-US" sz="3600"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8610600" y="6488668"/>
            <a:ext cx="533400" cy="369332"/>
          </a:xfrm>
          <a:prstGeom prst="rect">
            <a:avLst/>
          </a:prstGeom>
          <a:solidFill>
            <a:srgbClr val="F36B22"/>
          </a:solidFill>
        </p:spPr>
        <p:txBody>
          <a:bodyPr wrap="square" rtlCol="0">
            <a:spAutoFit/>
          </a:bodyPr>
          <a:lstStyle/>
          <a:p>
            <a:pPr algn="ctr"/>
            <a:fld id="{6D926DBE-7A28-4857-8342-8184657157CE}" type="slidenum">
              <a:rPr lang="en-US" b="1" smtClean="0">
                <a:solidFill>
                  <a:schemeClr val="bg1"/>
                </a:solidFill>
                <a:effectLst>
                  <a:outerShdw blurRad="38100" dist="38100" dir="2700000" algn="tl">
                    <a:srgbClr val="000000">
                      <a:alpha val="43137"/>
                    </a:srgbClr>
                  </a:outerShdw>
                </a:effectLst>
              </a:rPr>
              <a:t>6</a:t>
            </a:fld>
            <a:endParaRPr lang="en-US" b="1" dirty="0">
              <a:solidFill>
                <a:schemeClr val="bg1"/>
              </a:solidFill>
              <a:effectLst>
                <a:outerShdw blurRad="38100" dist="38100" dir="2700000" algn="tl">
                  <a:srgbClr val="000000">
                    <a:alpha val="43137"/>
                  </a:srgbClr>
                </a:outerShdw>
              </a:effectLst>
            </a:endParaRPr>
          </a:p>
        </p:txBody>
      </p:sp>
      <p:sp>
        <p:nvSpPr>
          <p:cNvPr id="14" name="TextBox 13"/>
          <p:cNvSpPr txBox="1"/>
          <p:nvPr/>
        </p:nvSpPr>
        <p:spPr>
          <a:xfrm>
            <a:off x="533400" y="1296918"/>
            <a:ext cx="7924800" cy="4324261"/>
          </a:xfrm>
          <a:prstGeom prst="rect">
            <a:avLst/>
          </a:prstGeom>
          <a:noFill/>
        </p:spPr>
        <p:txBody>
          <a:bodyPr wrap="square" rtlCol="0">
            <a:spAutoFit/>
          </a:bodyPr>
          <a:lstStyle/>
          <a:p>
            <a:pPr>
              <a:spcAft>
                <a:spcPts val="600"/>
              </a:spcAft>
            </a:pPr>
            <a:r>
              <a:rPr lang="en-US" sz="2600" b="1" dirty="0" smtClean="0"/>
              <a:t>Architectural Review for Large Industrial Developments: </a:t>
            </a:r>
            <a:r>
              <a:rPr lang="en-US" sz="2600" dirty="0" smtClean="0"/>
              <a:t>Approval criteria listed in Chapter </a:t>
            </a:r>
            <a:r>
              <a:rPr lang="en-US" sz="2600" dirty="0"/>
              <a:t>73A through </a:t>
            </a:r>
            <a:r>
              <a:rPr lang="en-US" sz="2600" dirty="0" smtClean="0"/>
              <a:t>73G, including:</a:t>
            </a:r>
          </a:p>
          <a:p>
            <a:pPr marL="914400" lvl="1" indent="-457200">
              <a:buFont typeface="Arial" panose="020B0604020202020204" pitchFamily="34" charset="0"/>
              <a:buChar char="•"/>
            </a:pPr>
            <a:r>
              <a:rPr lang="en-US" sz="2600" dirty="0" smtClean="0"/>
              <a:t>Site Design Standards</a:t>
            </a:r>
          </a:p>
          <a:p>
            <a:pPr marL="914400" lvl="1" indent="-457200">
              <a:buFont typeface="Arial" panose="020B0604020202020204" pitchFamily="34" charset="0"/>
              <a:buChar char="•"/>
            </a:pPr>
            <a:r>
              <a:rPr lang="en-US" sz="2600" dirty="0" smtClean="0"/>
              <a:t>Landscaping Standards</a:t>
            </a:r>
          </a:p>
          <a:p>
            <a:pPr marL="914400" lvl="1" indent="-457200">
              <a:buFont typeface="Arial" panose="020B0604020202020204" pitchFamily="34" charset="0"/>
              <a:buChar char="•"/>
            </a:pPr>
            <a:r>
              <a:rPr lang="en-US" sz="2600" dirty="0" smtClean="0"/>
              <a:t>Parking Standards</a:t>
            </a:r>
          </a:p>
          <a:p>
            <a:pPr marL="914400" lvl="1" indent="-457200">
              <a:spcAft>
                <a:spcPts val="1200"/>
              </a:spcAft>
              <a:buFont typeface="Arial" panose="020B0604020202020204" pitchFamily="34" charset="0"/>
              <a:buChar char="•"/>
            </a:pPr>
            <a:r>
              <a:rPr lang="en-US" sz="2600" dirty="0" smtClean="0"/>
              <a:t>Waste &amp; Recyclable Management Standards</a:t>
            </a:r>
          </a:p>
          <a:p>
            <a:pPr marL="0" lvl="1"/>
            <a:r>
              <a:rPr lang="en-US" sz="2600" b="1" dirty="0" smtClean="0"/>
              <a:t>Conditions of Approval: </a:t>
            </a:r>
            <a:r>
              <a:rPr lang="en-US" sz="2600" dirty="0" smtClean="0"/>
              <a:t>may implement identified public facilities and services needed to serve the proposed development through Chapters 74 and 75.</a:t>
            </a:r>
            <a:endParaRPr lang="en-US" sz="2600" dirty="0"/>
          </a:p>
        </p:txBody>
      </p:sp>
      <p:sp>
        <p:nvSpPr>
          <p:cNvPr id="15" name="TextBox 14"/>
          <p:cNvSpPr txBox="1"/>
          <p:nvPr/>
        </p:nvSpPr>
        <p:spPr>
          <a:xfrm>
            <a:off x="4495800" y="5867400"/>
            <a:ext cx="4191000" cy="646331"/>
          </a:xfrm>
          <a:prstGeom prst="rect">
            <a:avLst/>
          </a:prstGeom>
          <a:noFill/>
        </p:spPr>
        <p:txBody>
          <a:bodyPr wrap="square" rtlCol="0">
            <a:spAutoFit/>
          </a:bodyPr>
          <a:lstStyle/>
          <a:p>
            <a:pPr algn="r"/>
            <a:r>
              <a:rPr lang="en-US" b="1" dirty="0" smtClean="0">
                <a:solidFill>
                  <a:schemeClr val="bg1"/>
                </a:solidFill>
                <a:effectLst>
                  <a:outerShdw blurRad="38100" dist="38100" dir="2700000" algn="tl">
                    <a:srgbClr val="000000">
                      <a:alpha val="43137"/>
                    </a:srgbClr>
                  </a:outerShdw>
                </a:effectLst>
              </a:rPr>
              <a:t>ARCHITECTURAL REVIEW BOARD</a:t>
            </a:r>
          </a:p>
          <a:p>
            <a:pPr algn="r"/>
            <a:r>
              <a:rPr lang="en-US" b="1" dirty="0" smtClean="0">
                <a:solidFill>
                  <a:schemeClr val="bg1"/>
                </a:solidFill>
                <a:effectLst>
                  <a:outerShdw blurRad="38100" dist="38100" dir="2700000" algn="tl">
                    <a:srgbClr val="000000">
                      <a:alpha val="43137"/>
                    </a:srgbClr>
                  </a:outerShdw>
                </a:effectLst>
              </a:rPr>
              <a:t> June 29, 2022</a:t>
            </a:r>
            <a:endParaRPr lang="en-US" b="1" dirty="0">
              <a:solidFill>
                <a:schemeClr val="bg1"/>
              </a:solidFill>
              <a:effectLst>
                <a:outerShdw blurRad="38100" dist="38100" dir="2700000" algn="tl">
                  <a:srgbClr val="000000">
                    <a:alpha val="43137"/>
                  </a:srgbClr>
                </a:outerShdw>
              </a:effectLst>
            </a:endParaRPr>
          </a:p>
        </p:txBody>
      </p:sp>
      <p:sp>
        <p:nvSpPr>
          <p:cNvPr id="16" name="TextBox 15"/>
          <p:cNvSpPr txBox="1"/>
          <p:nvPr/>
        </p:nvSpPr>
        <p:spPr>
          <a:xfrm>
            <a:off x="457200" y="5867400"/>
            <a:ext cx="4419600" cy="646331"/>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AR 21-0018</a:t>
            </a:r>
          </a:p>
          <a:p>
            <a:r>
              <a:rPr lang="en-US" b="1" dirty="0" err="1">
                <a:solidFill>
                  <a:schemeClr val="bg1"/>
                </a:solidFill>
                <a:effectLst>
                  <a:outerShdw blurRad="38100" dist="38100" dir="2700000" algn="tl">
                    <a:srgbClr val="000000">
                      <a:alpha val="43137"/>
                    </a:srgbClr>
                  </a:outerShdw>
                </a:effectLst>
              </a:rPr>
              <a:t>Walgraeve</a:t>
            </a:r>
            <a:r>
              <a:rPr lang="en-US" b="1" dirty="0">
                <a:solidFill>
                  <a:schemeClr val="bg1"/>
                </a:solidFill>
                <a:effectLst>
                  <a:outerShdw blurRad="38100" dist="38100" dir="2700000" algn="tl">
                    <a:srgbClr val="000000">
                      <a:alpha val="43137"/>
                    </a:srgbClr>
                  </a:outerShdw>
                </a:effectLst>
              </a:rPr>
              <a:t> Industrial Park (Hedges Creek)</a:t>
            </a:r>
          </a:p>
        </p:txBody>
      </p:sp>
    </p:spTree>
    <p:extLst>
      <p:ext uri="{BB962C8B-B14F-4D97-AF65-F5344CB8AC3E}">
        <p14:creationId xmlns:p14="http://schemas.microsoft.com/office/powerpoint/2010/main" val="4282633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304800"/>
            <a:ext cx="8229600" cy="838200"/>
          </a:xfrm>
          <a:prstGeom prst="rect">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7787B"/>
              </a:solidFill>
            </a:endParaRPr>
          </a:p>
        </p:txBody>
      </p:sp>
      <p:pic>
        <p:nvPicPr>
          <p:cNvPr id="8" name="Picture 7" descr="CDLogo-hi res_white.png"/>
          <p:cNvPicPr>
            <a:picLocks noChangeAspect="1"/>
          </p:cNvPicPr>
          <p:nvPr/>
        </p:nvPicPr>
        <p:blipFill>
          <a:blip r:embed="rId3" cstate="print"/>
          <a:srcRect b="17332"/>
          <a:stretch>
            <a:fillRect/>
          </a:stretch>
        </p:blipFill>
        <p:spPr>
          <a:xfrm>
            <a:off x="609600" y="304800"/>
            <a:ext cx="812403" cy="762000"/>
          </a:xfrm>
          <a:prstGeom prst="rect">
            <a:avLst/>
          </a:prstGeom>
        </p:spPr>
      </p:pic>
      <p:sp>
        <p:nvSpPr>
          <p:cNvPr id="9" name="TextBox 8"/>
          <p:cNvSpPr txBox="1"/>
          <p:nvPr/>
        </p:nvSpPr>
        <p:spPr>
          <a:xfrm>
            <a:off x="1600200" y="381000"/>
            <a:ext cx="7010400" cy="646331"/>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Tree Removal (TDC </a:t>
            </a:r>
            <a:r>
              <a:rPr lang="en-US" sz="3600" b="1" dirty="0" smtClean="0">
                <a:solidFill>
                  <a:schemeClr val="bg1"/>
                </a:solidFill>
                <a:effectLst>
                  <a:outerShdw blurRad="38100" dist="38100" dir="2700000" algn="tl">
                    <a:srgbClr val="000000">
                      <a:alpha val="43137"/>
                    </a:srgbClr>
                  </a:outerShdw>
                </a:effectLst>
              </a:rPr>
              <a:t>33.110)</a:t>
            </a:r>
            <a:endParaRPr lang="en-US" sz="3600" b="1" dirty="0">
              <a:solidFill>
                <a:schemeClr val="bg1"/>
              </a:solidFill>
              <a:effectLst>
                <a:outerShdw blurRad="38100" dist="38100" dir="2700000" algn="tl">
                  <a:srgbClr val="000000">
                    <a:alpha val="43137"/>
                  </a:srgbClr>
                </a:outerShdw>
              </a:effectLst>
            </a:endParaRPr>
          </a:p>
        </p:txBody>
      </p:sp>
      <p:sp>
        <p:nvSpPr>
          <p:cNvPr id="11" name="Rectangle 10"/>
          <p:cNvSpPr/>
          <p:nvPr/>
        </p:nvSpPr>
        <p:spPr>
          <a:xfrm>
            <a:off x="457200" y="5791200"/>
            <a:ext cx="8229600" cy="838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610600" y="6488668"/>
            <a:ext cx="533400" cy="369332"/>
          </a:xfrm>
          <a:prstGeom prst="rect">
            <a:avLst/>
          </a:prstGeom>
          <a:solidFill>
            <a:srgbClr val="F36B22"/>
          </a:solidFill>
        </p:spPr>
        <p:txBody>
          <a:bodyPr wrap="square" rtlCol="0">
            <a:spAutoFit/>
          </a:bodyPr>
          <a:lstStyle/>
          <a:p>
            <a:pPr algn="ctr"/>
            <a:fld id="{A2BA4C17-D201-4116-AA8D-52BDD3B50EFA}" type="slidenum">
              <a:rPr lang="en-US" b="1" smtClean="0">
                <a:solidFill>
                  <a:schemeClr val="bg1"/>
                </a:solidFill>
                <a:effectLst>
                  <a:outerShdw blurRad="38100" dist="38100" dir="2700000" algn="tl">
                    <a:srgbClr val="000000">
                      <a:alpha val="43137"/>
                    </a:srgbClr>
                  </a:outerShdw>
                </a:effectLst>
              </a:rPr>
              <a:t>7</a:t>
            </a:fld>
            <a:endParaRPr lang="en-US"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457200" y="1607867"/>
            <a:ext cx="3352800" cy="3724096"/>
          </a:xfrm>
          <a:prstGeom prst="rect">
            <a:avLst/>
          </a:prstGeom>
          <a:noFill/>
        </p:spPr>
        <p:txBody>
          <a:bodyPr wrap="square" rtlCol="0">
            <a:spAutoFit/>
          </a:bodyPr>
          <a:lstStyle/>
          <a:p>
            <a:pPr>
              <a:spcAft>
                <a:spcPts val="600"/>
              </a:spcAft>
            </a:pPr>
            <a:r>
              <a:rPr lang="en-US" sz="2400" b="1" dirty="0" smtClean="0"/>
              <a:t>The application includes tree removal:</a:t>
            </a:r>
            <a:endParaRPr lang="en-US" sz="2400" dirty="0" smtClean="0"/>
          </a:p>
          <a:p>
            <a:r>
              <a:rPr lang="en-US" sz="2400" dirty="0" smtClean="0"/>
              <a:t>Approval Criteria</a:t>
            </a:r>
          </a:p>
          <a:p>
            <a:pPr marL="285750" indent="-285750">
              <a:spcAft>
                <a:spcPts val="600"/>
              </a:spcAft>
              <a:buFont typeface="Arial" panose="020B0604020202020204" pitchFamily="34" charset="0"/>
              <a:buChar char="•"/>
            </a:pPr>
            <a:r>
              <a:rPr lang="en-US" sz="2400" dirty="0"/>
              <a:t>The tree is </a:t>
            </a:r>
            <a:r>
              <a:rPr lang="en-US" sz="2400" dirty="0" smtClean="0"/>
              <a:t>diseased;</a:t>
            </a:r>
          </a:p>
          <a:p>
            <a:pPr marL="285750" indent="-285750">
              <a:spcAft>
                <a:spcPts val="600"/>
              </a:spcAft>
              <a:buFont typeface="Arial" panose="020B0604020202020204" pitchFamily="34" charset="0"/>
              <a:buChar char="•"/>
            </a:pPr>
            <a:r>
              <a:rPr lang="en-US" sz="2400" dirty="0" smtClean="0"/>
              <a:t>The </a:t>
            </a:r>
            <a:r>
              <a:rPr lang="en-US" sz="2400" dirty="0"/>
              <a:t>tree </a:t>
            </a:r>
            <a:r>
              <a:rPr lang="en-US" sz="2400" dirty="0" smtClean="0"/>
              <a:t>is </a:t>
            </a:r>
            <a:r>
              <a:rPr lang="en-US" sz="2400" dirty="0"/>
              <a:t>a </a:t>
            </a:r>
            <a:r>
              <a:rPr lang="en-US" sz="2400" dirty="0" smtClean="0"/>
              <a:t>hazard;</a:t>
            </a:r>
          </a:p>
          <a:p>
            <a:pPr marL="285750" indent="-285750">
              <a:spcAft>
                <a:spcPts val="600"/>
              </a:spcAft>
              <a:buFont typeface="Arial" panose="020B0604020202020204" pitchFamily="34" charset="0"/>
              <a:buChar char="•"/>
            </a:pPr>
            <a:r>
              <a:rPr lang="en-US" sz="2400" dirty="0" smtClean="0"/>
              <a:t>Necessary </a:t>
            </a:r>
            <a:r>
              <a:rPr lang="en-US" sz="2400" dirty="0"/>
              <a:t>to </a:t>
            </a:r>
            <a:r>
              <a:rPr lang="en-US" sz="2400" dirty="0" smtClean="0"/>
              <a:t>remove tree </a:t>
            </a:r>
            <a:r>
              <a:rPr lang="en-US" sz="2400" dirty="0"/>
              <a:t>to construct proposed </a:t>
            </a:r>
            <a:r>
              <a:rPr lang="en-US" sz="2400" dirty="0" smtClean="0"/>
              <a:t>improvements</a:t>
            </a:r>
            <a:endParaRPr lang="en-US" sz="2400" dirty="0"/>
          </a:p>
        </p:txBody>
      </p:sp>
      <p:sp>
        <p:nvSpPr>
          <p:cNvPr id="12" name="TextBox 11"/>
          <p:cNvSpPr txBox="1"/>
          <p:nvPr/>
        </p:nvSpPr>
        <p:spPr>
          <a:xfrm>
            <a:off x="4495800" y="5867400"/>
            <a:ext cx="4191000" cy="646331"/>
          </a:xfrm>
          <a:prstGeom prst="rect">
            <a:avLst/>
          </a:prstGeom>
          <a:noFill/>
        </p:spPr>
        <p:txBody>
          <a:bodyPr wrap="square" rtlCol="0">
            <a:spAutoFit/>
          </a:bodyPr>
          <a:lstStyle/>
          <a:p>
            <a:pPr algn="r"/>
            <a:r>
              <a:rPr lang="en-US" b="1" dirty="0" smtClean="0">
                <a:solidFill>
                  <a:schemeClr val="bg1"/>
                </a:solidFill>
                <a:effectLst>
                  <a:outerShdw blurRad="38100" dist="38100" dir="2700000" algn="tl">
                    <a:srgbClr val="000000">
                      <a:alpha val="43137"/>
                    </a:srgbClr>
                  </a:outerShdw>
                </a:effectLst>
              </a:rPr>
              <a:t>ARCHITECTURAL REVIEW BOARD</a:t>
            </a:r>
          </a:p>
          <a:p>
            <a:pPr algn="r"/>
            <a:r>
              <a:rPr lang="en-US" b="1" dirty="0" smtClean="0">
                <a:solidFill>
                  <a:schemeClr val="bg1"/>
                </a:solidFill>
                <a:effectLst>
                  <a:outerShdw blurRad="38100" dist="38100" dir="2700000" algn="tl">
                    <a:srgbClr val="000000">
                      <a:alpha val="43137"/>
                    </a:srgbClr>
                  </a:outerShdw>
                </a:effectLst>
              </a:rPr>
              <a:t>June 29, 2022</a:t>
            </a:r>
            <a:endParaRPr lang="en-US" b="1" dirty="0">
              <a:solidFill>
                <a:schemeClr val="bg1"/>
              </a:solidFill>
              <a:effectLst>
                <a:outerShdw blurRad="38100" dist="38100" dir="2700000" algn="tl">
                  <a:srgbClr val="000000">
                    <a:alpha val="43137"/>
                  </a:srgbClr>
                </a:outerShdw>
              </a:effectLst>
            </a:endParaRPr>
          </a:p>
        </p:txBody>
      </p:sp>
      <p:sp>
        <p:nvSpPr>
          <p:cNvPr id="15" name="TextBox 14"/>
          <p:cNvSpPr txBox="1"/>
          <p:nvPr/>
        </p:nvSpPr>
        <p:spPr>
          <a:xfrm>
            <a:off x="457200" y="5867400"/>
            <a:ext cx="4419600" cy="646331"/>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AR 21-0018</a:t>
            </a:r>
          </a:p>
          <a:p>
            <a:r>
              <a:rPr lang="en-US" b="1" dirty="0" err="1">
                <a:solidFill>
                  <a:schemeClr val="bg1"/>
                </a:solidFill>
                <a:effectLst>
                  <a:outerShdw blurRad="38100" dist="38100" dir="2700000" algn="tl">
                    <a:srgbClr val="000000">
                      <a:alpha val="43137"/>
                    </a:srgbClr>
                  </a:outerShdw>
                </a:effectLst>
              </a:rPr>
              <a:t>Walgraeve</a:t>
            </a:r>
            <a:r>
              <a:rPr lang="en-US" b="1" dirty="0">
                <a:solidFill>
                  <a:schemeClr val="bg1"/>
                </a:solidFill>
                <a:effectLst>
                  <a:outerShdw blurRad="38100" dist="38100" dir="2700000" algn="tl">
                    <a:srgbClr val="000000">
                      <a:alpha val="43137"/>
                    </a:srgbClr>
                  </a:outerShdw>
                </a:effectLst>
              </a:rPr>
              <a:t> Industrial Park (Hedges Creek)</a:t>
            </a:r>
          </a:p>
        </p:txBody>
      </p:sp>
      <p:pic>
        <p:nvPicPr>
          <p:cNvPr id="2" name="Picture 1"/>
          <p:cNvPicPr>
            <a:picLocks noChangeAspect="1"/>
          </p:cNvPicPr>
          <p:nvPr/>
        </p:nvPicPr>
        <p:blipFill>
          <a:blip r:embed="rId4"/>
          <a:stretch>
            <a:fillRect/>
          </a:stretch>
        </p:blipFill>
        <p:spPr>
          <a:xfrm>
            <a:off x="3631580" y="1505153"/>
            <a:ext cx="5219700" cy="3777895"/>
          </a:xfrm>
          <a:prstGeom prst="rect">
            <a:avLst/>
          </a:prstGeom>
        </p:spPr>
      </p:pic>
    </p:spTree>
    <p:extLst>
      <p:ext uri="{BB962C8B-B14F-4D97-AF65-F5344CB8AC3E}">
        <p14:creationId xmlns:p14="http://schemas.microsoft.com/office/powerpoint/2010/main" val="172610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304800"/>
            <a:ext cx="8229600" cy="838200"/>
          </a:xfrm>
          <a:prstGeom prst="rect">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7787B"/>
              </a:solidFill>
            </a:endParaRPr>
          </a:p>
        </p:txBody>
      </p:sp>
      <p:pic>
        <p:nvPicPr>
          <p:cNvPr id="8" name="Picture 7" descr="CDLogo-hi res_white.png"/>
          <p:cNvPicPr>
            <a:picLocks noChangeAspect="1"/>
          </p:cNvPicPr>
          <p:nvPr/>
        </p:nvPicPr>
        <p:blipFill>
          <a:blip r:embed="rId3" cstate="print"/>
          <a:srcRect b="17332"/>
          <a:stretch>
            <a:fillRect/>
          </a:stretch>
        </p:blipFill>
        <p:spPr>
          <a:xfrm>
            <a:off x="609600" y="304800"/>
            <a:ext cx="812403" cy="762000"/>
          </a:xfrm>
          <a:prstGeom prst="rect">
            <a:avLst/>
          </a:prstGeom>
        </p:spPr>
      </p:pic>
      <p:sp>
        <p:nvSpPr>
          <p:cNvPr id="9" name="TextBox 8"/>
          <p:cNvSpPr txBox="1"/>
          <p:nvPr/>
        </p:nvSpPr>
        <p:spPr>
          <a:xfrm>
            <a:off x="1600200" y="381000"/>
            <a:ext cx="7086600"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rPr>
              <a:t>MG Zone (TDC 61)</a:t>
            </a:r>
          </a:p>
        </p:txBody>
      </p:sp>
      <p:sp>
        <p:nvSpPr>
          <p:cNvPr id="11" name="Rectangle 10"/>
          <p:cNvSpPr/>
          <p:nvPr/>
        </p:nvSpPr>
        <p:spPr>
          <a:xfrm>
            <a:off x="457200" y="5791200"/>
            <a:ext cx="8229600" cy="838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610600" y="6488668"/>
            <a:ext cx="533400" cy="369332"/>
          </a:xfrm>
          <a:prstGeom prst="rect">
            <a:avLst/>
          </a:prstGeom>
          <a:solidFill>
            <a:srgbClr val="F36B22"/>
          </a:solidFill>
        </p:spPr>
        <p:txBody>
          <a:bodyPr wrap="square" rtlCol="0">
            <a:spAutoFit/>
          </a:bodyPr>
          <a:lstStyle/>
          <a:p>
            <a:pPr algn="ctr"/>
            <a:fld id="{A2BA4C17-D201-4116-AA8D-52BDD3B50EFA}" type="slidenum">
              <a:rPr lang="en-US" b="1" smtClean="0">
                <a:solidFill>
                  <a:schemeClr val="bg1"/>
                </a:solidFill>
                <a:effectLst>
                  <a:outerShdw blurRad="38100" dist="38100" dir="2700000" algn="tl">
                    <a:srgbClr val="000000">
                      <a:alpha val="43137"/>
                    </a:srgbClr>
                  </a:outerShdw>
                </a:effectLst>
              </a:rPr>
              <a:t>8</a:t>
            </a:fld>
            <a:endParaRPr lang="en-US" b="1"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446314" y="1103531"/>
            <a:ext cx="8229599" cy="1800493"/>
          </a:xfrm>
          <a:prstGeom prst="rect">
            <a:avLst/>
          </a:prstGeom>
          <a:noFill/>
        </p:spPr>
        <p:txBody>
          <a:bodyPr wrap="square" rtlCol="0">
            <a:spAutoFit/>
          </a:bodyPr>
          <a:lstStyle/>
          <a:p>
            <a:pPr>
              <a:spcAft>
                <a:spcPts val="600"/>
              </a:spcAft>
            </a:pPr>
            <a:r>
              <a:rPr lang="en-US" sz="2400" b="1" dirty="0" smtClean="0"/>
              <a:t>The proposal complies with zoning:</a:t>
            </a:r>
          </a:p>
          <a:p>
            <a:pPr marL="285750" indent="-285750">
              <a:spcAft>
                <a:spcPts val="600"/>
              </a:spcAft>
              <a:buFont typeface="Arial" panose="020B0604020202020204" pitchFamily="34" charset="0"/>
              <a:buChar char="•"/>
            </a:pPr>
            <a:r>
              <a:rPr lang="en-US" sz="2400" dirty="0" smtClean="0"/>
              <a:t>Setbacks</a:t>
            </a:r>
          </a:p>
          <a:p>
            <a:pPr marL="285750" indent="-285750">
              <a:spcAft>
                <a:spcPts val="600"/>
              </a:spcAft>
              <a:buFont typeface="Arial" panose="020B0604020202020204" pitchFamily="34" charset="0"/>
              <a:buChar char="•"/>
            </a:pPr>
            <a:r>
              <a:rPr lang="en-US" sz="2400" dirty="0" smtClean="0"/>
              <a:t>Building height</a:t>
            </a:r>
          </a:p>
          <a:p>
            <a:pPr marL="285750" indent="-285750">
              <a:spcAft>
                <a:spcPts val="600"/>
              </a:spcAft>
              <a:buFont typeface="Arial" panose="020B0604020202020204" pitchFamily="34" charset="0"/>
              <a:buChar char="•"/>
            </a:pPr>
            <a:r>
              <a:rPr lang="en-US" sz="2400" dirty="0"/>
              <a:t>Permitted </a:t>
            </a:r>
            <a:r>
              <a:rPr lang="en-US" sz="2400" dirty="0" smtClean="0"/>
              <a:t>uses</a:t>
            </a:r>
            <a:endParaRPr lang="en-US" sz="2400" dirty="0"/>
          </a:p>
        </p:txBody>
      </p:sp>
      <p:graphicFrame>
        <p:nvGraphicFramePr>
          <p:cNvPr id="15" name="Table 14"/>
          <p:cNvGraphicFramePr>
            <a:graphicFrameLocks noGrp="1"/>
          </p:cNvGraphicFramePr>
          <p:nvPr>
            <p:extLst>
              <p:ext uri="{D42A27DB-BD31-4B8C-83A1-F6EECF244321}">
                <p14:modId xmlns:p14="http://schemas.microsoft.com/office/powerpoint/2010/main" val="1386190206"/>
              </p:ext>
            </p:extLst>
          </p:nvPr>
        </p:nvGraphicFramePr>
        <p:xfrm>
          <a:off x="3962400" y="1537747"/>
          <a:ext cx="4724400" cy="2628546"/>
        </p:xfrm>
        <a:graphic>
          <a:graphicData uri="http://schemas.openxmlformats.org/drawingml/2006/table">
            <a:tbl>
              <a:tblPr firstRow="1" firstCol="1" bandRow="1">
                <a:tableStyleId>{69012ECD-51FC-41F1-AA8D-1B2483CD663E}</a:tableStyleId>
              </a:tblPr>
              <a:tblGrid>
                <a:gridCol w="2065645">
                  <a:extLst>
                    <a:ext uri="{9D8B030D-6E8A-4147-A177-3AD203B41FA5}">
                      <a16:colId xmlns:a16="http://schemas.microsoft.com/office/drawing/2014/main" val="989417417"/>
                    </a:ext>
                  </a:extLst>
                </a:gridCol>
                <a:gridCol w="1288473">
                  <a:extLst>
                    <a:ext uri="{9D8B030D-6E8A-4147-A177-3AD203B41FA5}">
                      <a16:colId xmlns:a16="http://schemas.microsoft.com/office/drawing/2014/main" val="3016434326"/>
                    </a:ext>
                  </a:extLst>
                </a:gridCol>
                <a:gridCol w="1370282">
                  <a:extLst>
                    <a:ext uri="{9D8B030D-6E8A-4147-A177-3AD203B41FA5}">
                      <a16:colId xmlns:a16="http://schemas.microsoft.com/office/drawing/2014/main" val="1179725558"/>
                    </a:ext>
                  </a:extLst>
                </a:gridCol>
              </a:tblGrid>
              <a:tr h="487396">
                <a:tc>
                  <a:txBody>
                    <a:bodyPr/>
                    <a:lstStyle/>
                    <a:p>
                      <a:pPr marL="0" marR="0">
                        <a:lnSpc>
                          <a:spcPct val="107000"/>
                        </a:lnSpc>
                        <a:spcBef>
                          <a:spcPts val="0"/>
                        </a:spcBef>
                        <a:spcAft>
                          <a:spcPts val="0"/>
                        </a:spcAft>
                      </a:pPr>
                      <a:r>
                        <a:rPr lang="en-US" sz="1200" b="1" kern="1200" dirty="0" smtClean="0">
                          <a:solidFill>
                            <a:schemeClr val="bg1"/>
                          </a:solidFill>
                          <a:effectLst/>
                          <a:latin typeface="+mn-lt"/>
                          <a:ea typeface="+mn-ea"/>
                          <a:cs typeface="+mn-cs"/>
                        </a:rPr>
                        <a:t>STANDARD</a:t>
                      </a:r>
                      <a:endParaRPr lang="en-US" sz="1200" b="1" kern="1200" dirty="0">
                        <a:solidFill>
                          <a:schemeClr val="bg1"/>
                        </a:solidFill>
                        <a:effectLst/>
                        <a:latin typeface="+mn-lt"/>
                        <a:ea typeface="+mn-ea"/>
                        <a:cs typeface="+mn-cs"/>
                      </a:endParaRPr>
                    </a:p>
                  </a:txBody>
                  <a:tcPr marL="83654" marR="83654" marT="83654" marB="8365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defTabSz="914400" rtl="0" eaLnBrk="1" latinLnBrk="0" hangingPunct="1">
                        <a:lnSpc>
                          <a:spcPct val="107000"/>
                        </a:lnSpc>
                        <a:spcBef>
                          <a:spcPts val="0"/>
                        </a:spcBef>
                        <a:spcAft>
                          <a:spcPts val="0"/>
                        </a:spcAft>
                      </a:pPr>
                      <a:r>
                        <a:rPr lang="en-US" sz="1200" b="1" kern="1200" dirty="0" smtClean="0">
                          <a:solidFill>
                            <a:schemeClr val="bg1"/>
                          </a:solidFill>
                          <a:effectLst/>
                          <a:latin typeface="+mn-lt"/>
                          <a:ea typeface="+mn-ea"/>
                          <a:cs typeface="+mn-cs"/>
                        </a:rPr>
                        <a:t>REQUIREMENT</a:t>
                      </a:r>
                      <a:endParaRPr lang="en-US" sz="1200" b="1" kern="1200" dirty="0">
                        <a:solidFill>
                          <a:schemeClr val="bg1"/>
                        </a:solidFill>
                        <a:effectLst/>
                        <a:latin typeface="+mn-lt"/>
                        <a:ea typeface="+mn-ea"/>
                        <a:cs typeface="+mn-cs"/>
                      </a:endParaRPr>
                    </a:p>
                  </a:txBody>
                  <a:tcPr marL="83654" marR="83654" marT="83654" marB="8365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defTabSz="914400" rtl="0" eaLnBrk="1" latinLnBrk="0" hangingPunct="1">
                        <a:lnSpc>
                          <a:spcPct val="107000"/>
                        </a:lnSpc>
                        <a:spcBef>
                          <a:spcPts val="0"/>
                        </a:spcBef>
                        <a:spcAft>
                          <a:spcPts val="0"/>
                        </a:spcAft>
                      </a:pPr>
                      <a:r>
                        <a:rPr lang="en-US" sz="1200" b="1" kern="1200" dirty="0" smtClean="0">
                          <a:solidFill>
                            <a:schemeClr val="bg1"/>
                          </a:solidFill>
                          <a:effectLst/>
                          <a:latin typeface="+mn-lt"/>
                          <a:ea typeface="+mn-ea"/>
                          <a:cs typeface="+mn-cs"/>
                        </a:rPr>
                        <a:t>MIN. PROPOSAL</a:t>
                      </a:r>
                      <a:endParaRPr lang="en-US" sz="1200" b="1" kern="1200" dirty="0">
                        <a:solidFill>
                          <a:schemeClr val="bg1"/>
                        </a:solidFill>
                        <a:effectLst/>
                        <a:latin typeface="+mn-lt"/>
                        <a:ea typeface="+mn-ea"/>
                        <a:cs typeface="+mn-cs"/>
                      </a:endParaRPr>
                    </a:p>
                  </a:txBody>
                  <a:tcPr marL="83654" marR="83654" marT="83654" marB="8365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83743761"/>
                  </a:ext>
                </a:extLst>
              </a:tr>
              <a:tr h="408504">
                <a:tc gridSpan="3">
                  <a:txBody>
                    <a:bodyPr/>
                    <a:lstStyle/>
                    <a:p>
                      <a:pPr marL="0" marR="0">
                        <a:lnSpc>
                          <a:spcPct val="107000"/>
                        </a:lnSpc>
                        <a:spcBef>
                          <a:spcPts val="0"/>
                        </a:spcBef>
                        <a:spcAft>
                          <a:spcPts val="0"/>
                        </a:spcAft>
                      </a:pPr>
                      <a:r>
                        <a:rPr lang="en-US" sz="1600" dirty="0" smtClean="0">
                          <a:effectLst/>
                          <a:latin typeface="+mn-lt"/>
                          <a:ea typeface="Times New Roman" panose="02020603050405020304" pitchFamily="18" charset="0"/>
                          <a:cs typeface="Times New Roman" panose="02020603050405020304" pitchFamily="18" charset="0"/>
                        </a:rPr>
                        <a:t>Setbacks:</a:t>
                      </a:r>
                      <a:endParaRPr lang="en-US" sz="1600" dirty="0">
                        <a:effectLst/>
                        <a:latin typeface="+mn-lt"/>
                        <a:ea typeface="Times New Roman" panose="02020603050405020304" pitchFamily="18" charset="0"/>
                        <a:cs typeface="Times New Roman" panose="02020603050405020304" pitchFamily="18" charset="0"/>
                      </a:endParaRPr>
                    </a:p>
                  </a:txBody>
                  <a:tcPr marL="83654" marR="83654" marT="83654" marB="8365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83394966"/>
                  </a:ext>
                </a:extLst>
              </a:tr>
              <a:tr h="408504">
                <a:tc>
                  <a:txBody>
                    <a:bodyPr/>
                    <a:lstStyle/>
                    <a:p>
                      <a:pPr marL="0" marR="0">
                        <a:lnSpc>
                          <a:spcPct val="107000"/>
                        </a:lnSpc>
                        <a:spcBef>
                          <a:spcPts val="0"/>
                        </a:spcBef>
                        <a:spcAft>
                          <a:spcPts val="0"/>
                        </a:spcAft>
                      </a:pPr>
                      <a:r>
                        <a:rPr lang="en-US" sz="1600" i="1" dirty="0" smtClean="0">
                          <a:effectLst/>
                          <a:latin typeface="+mn-lt"/>
                          <a:ea typeface="Times New Roman" panose="02020603050405020304" pitchFamily="18" charset="0"/>
                          <a:cs typeface="Times New Roman" panose="02020603050405020304" pitchFamily="18" charset="0"/>
                        </a:rPr>
                        <a:t>Front (SW</a:t>
                      </a:r>
                      <a:r>
                        <a:rPr lang="en-US" sz="1600" i="1" baseline="0" dirty="0" smtClean="0">
                          <a:effectLst/>
                          <a:latin typeface="+mn-lt"/>
                          <a:ea typeface="Times New Roman" panose="02020603050405020304" pitchFamily="18" charset="0"/>
                          <a:cs typeface="Times New Roman" panose="02020603050405020304" pitchFamily="18" charset="0"/>
                        </a:rPr>
                        <a:t> </a:t>
                      </a:r>
                      <a:r>
                        <a:rPr lang="en-US" sz="1600" i="1" baseline="0" dirty="0" err="1" smtClean="0">
                          <a:effectLst/>
                          <a:latin typeface="+mn-lt"/>
                          <a:ea typeface="Times New Roman" panose="02020603050405020304" pitchFamily="18" charset="0"/>
                          <a:cs typeface="Times New Roman" panose="02020603050405020304" pitchFamily="18" charset="0"/>
                        </a:rPr>
                        <a:t>Myslony</a:t>
                      </a:r>
                      <a:r>
                        <a:rPr lang="en-US" sz="1600" i="1" baseline="0" dirty="0" smtClean="0">
                          <a:effectLst/>
                          <a:latin typeface="+mn-lt"/>
                          <a:ea typeface="Times New Roman" panose="02020603050405020304" pitchFamily="18" charset="0"/>
                          <a:cs typeface="Times New Roman" panose="02020603050405020304" pitchFamily="18" charset="0"/>
                        </a:rPr>
                        <a:t> St)</a:t>
                      </a:r>
                      <a:endParaRPr lang="en-US" sz="1600" i="1" dirty="0">
                        <a:effectLst/>
                        <a:latin typeface="+mn-lt"/>
                        <a:ea typeface="Times New Roman" panose="02020603050405020304" pitchFamily="18" charset="0"/>
                        <a:cs typeface="Times New Roman" panose="02020603050405020304" pitchFamily="18" charset="0"/>
                      </a:endParaRPr>
                    </a:p>
                  </a:txBody>
                  <a:tcPr marL="83654" marR="83654" marT="83654" marB="8365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600" dirty="0" smtClean="0">
                          <a:latin typeface="+mn-lt"/>
                        </a:rPr>
                        <a:t>30 </a:t>
                      </a:r>
                      <a:r>
                        <a:rPr lang="en-US" sz="1600" dirty="0" err="1" smtClean="0">
                          <a:latin typeface="+mn-lt"/>
                        </a:rPr>
                        <a:t>ft</a:t>
                      </a:r>
                      <a:endParaRPr lang="en-US" sz="1600" dirty="0">
                        <a:latin typeface="+mn-lt"/>
                      </a:endParaRPr>
                    </a:p>
                  </a:txBody>
                  <a:tcPr marL="83654" marR="83654" marT="83654" marB="8365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defTabSz="914400" rtl="0" eaLnBrk="1" latinLnBrk="0" hangingPunct="1">
                        <a:lnSpc>
                          <a:spcPct val="107000"/>
                        </a:lnSpc>
                        <a:spcBef>
                          <a:spcPts val="0"/>
                        </a:spcBef>
                        <a:spcAft>
                          <a:spcPts val="0"/>
                        </a:spcAft>
                      </a:pPr>
                      <a:r>
                        <a:rPr lang="en-US" sz="1600" kern="1200" dirty="0" smtClean="0">
                          <a:solidFill>
                            <a:schemeClr val="tx1"/>
                          </a:solidFill>
                          <a:effectLst/>
                          <a:latin typeface="+mn-lt"/>
                          <a:ea typeface="Times New Roman" panose="02020603050405020304" pitchFamily="18" charset="0"/>
                          <a:cs typeface="Times New Roman" panose="02020603050405020304" pitchFamily="18" charset="0"/>
                        </a:rPr>
                        <a:t>61’6” </a:t>
                      </a:r>
                      <a:r>
                        <a:rPr lang="en-US" sz="1600" kern="1200" dirty="0" err="1" smtClean="0">
                          <a:solidFill>
                            <a:schemeClr val="tx1"/>
                          </a:solidFill>
                          <a:effectLst/>
                          <a:latin typeface="+mn-lt"/>
                          <a:ea typeface="Times New Roman" panose="02020603050405020304" pitchFamily="18" charset="0"/>
                          <a:cs typeface="Times New Roman" panose="02020603050405020304" pitchFamily="18" charset="0"/>
                        </a:rPr>
                        <a:t>ft</a:t>
                      </a:r>
                      <a:endParaRPr lang="en-US" sz="1600" kern="1200" dirty="0">
                        <a:solidFill>
                          <a:schemeClr val="tx1"/>
                        </a:solidFill>
                        <a:effectLst/>
                        <a:latin typeface="+mn-lt"/>
                        <a:ea typeface="Times New Roman" panose="02020603050405020304" pitchFamily="18" charset="0"/>
                        <a:cs typeface="Times New Roman" panose="02020603050405020304" pitchFamily="18" charset="0"/>
                      </a:endParaRPr>
                    </a:p>
                  </a:txBody>
                  <a:tcPr marL="83654" marR="83654" marT="83654" marB="8365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3346657"/>
                  </a:ext>
                </a:extLst>
              </a:tr>
              <a:tr h="408504">
                <a:tc>
                  <a:txBody>
                    <a:bodyPr/>
                    <a:lstStyle/>
                    <a:p>
                      <a:pPr marL="0" marR="0">
                        <a:lnSpc>
                          <a:spcPct val="107000"/>
                        </a:lnSpc>
                        <a:spcBef>
                          <a:spcPts val="0"/>
                        </a:spcBef>
                        <a:spcAft>
                          <a:spcPts val="0"/>
                        </a:spcAft>
                      </a:pPr>
                      <a:r>
                        <a:rPr lang="en-US" sz="1600" i="1" dirty="0" smtClean="0">
                          <a:effectLst/>
                          <a:latin typeface="+mn-lt"/>
                          <a:ea typeface="Times New Roman" panose="02020603050405020304" pitchFamily="18" charset="0"/>
                          <a:cs typeface="Times New Roman" panose="02020603050405020304" pitchFamily="18" charset="0"/>
                        </a:rPr>
                        <a:t>Side</a:t>
                      </a:r>
                      <a:endParaRPr lang="en-US" sz="1600" i="1" dirty="0">
                        <a:effectLst/>
                        <a:latin typeface="+mn-lt"/>
                        <a:ea typeface="Times New Roman" panose="02020603050405020304" pitchFamily="18" charset="0"/>
                        <a:cs typeface="Times New Roman" panose="02020603050405020304" pitchFamily="18" charset="0"/>
                      </a:endParaRPr>
                    </a:p>
                  </a:txBody>
                  <a:tcPr marL="83654" marR="83654" marT="83654" marB="8365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600" dirty="0" smtClean="0">
                          <a:latin typeface="+mn-lt"/>
                        </a:rPr>
                        <a:t>0-50 </a:t>
                      </a:r>
                      <a:r>
                        <a:rPr lang="en-US" sz="1600" dirty="0" err="1" smtClean="0">
                          <a:latin typeface="+mn-lt"/>
                        </a:rPr>
                        <a:t>ft</a:t>
                      </a:r>
                      <a:endParaRPr lang="en-US" sz="1600" dirty="0">
                        <a:latin typeface="+mn-lt"/>
                      </a:endParaRPr>
                    </a:p>
                  </a:txBody>
                  <a:tcPr marL="83654" marR="83654" marT="83654" marB="8365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defTabSz="914400" rtl="0" eaLnBrk="1" latinLnBrk="0" hangingPunct="1">
                        <a:lnSpc>
                          <a:spcPct val="107000"/>
                        </a:lnSpc>
                        <a:spcBef>
                          <a:spcPts val="0"/>
                        </a:spcBef>
                        <a:spcAft>
                          <a:spcPts val="0"/>
                        </a:spcAft>
                      </a:pPr>
                      <a:r>
                        <a:rPr lang="en-US" sz="1600" kern="1200" dirty="0" smtClean="0">
                          <a:solidFill>
                            <a:schemeClr val="tx1"/>
                          </a:solidFill>
                          <a:effectLst/>
                          <a:latin typeface="+mn-lt"/>
                          <a:ea typeface="Times New Roman" panose="02020603050405020304" pitchFamily="18" charset="0"/>
                          <a:cs typeface="Times New Roman" panose="02020603050405020304" pitchFamily="18" charset="0"/>
                        </a:rPr>
                        <a:t>70’9” </a:t>
                      </a:r>
                      <a:r>
                        <a:rPr lang="en-US" sz="1600" kern="1200" dirty="0" err="1" smtClean="0">
                          <a:solidFill>
                            <a:schemeClr val="tx1"/>
                          </a:solidFill>
                          <a:effectLst/>
                          <a:latin typeface="+mn-lt"/>
                          <a:ea typeface="Times New Roman" panose="02020603050405020304" pitchFamily="18" charset="0"/>
                          <a:cs typeface="Times New Roman" panose="02020603050405020304" pitchFamily="18" charset="0"/>
                        </a:rPr>
                        <a:t>ft</a:t>
                      </a:r>
                      <a:endParaRPr lang="en-US" sz="1600" kern="1200" dirty="0">
                        <a:solidFill>
                          <a:schemeClr val="tx1"/>
                        </a:solidFill>
                        <a:effectLst/>
                        <a:latin typeface="+mn-lt"/>
                        <a:ea typeface="Times New Roman" panose="02020603050405020304" pitchFamily="18" charset="0"/>
                        <a:cs typeface="Times New Roman" panose="02020603050405020304" pitchFamily="18" charset="0"/>
                      </a:endParaRPr>
                    </a:p>
                  </a:txBody>
                  <a:tcPr marL="83654" marR="83654" marT="83654" marB="8365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78693722"/>
                  </a:ext>
                </a:extLst>
              </a:tr>
              <a:tr h="408504">
                <a:tc>
                  <a:txBody>
                    <a:bodyPr/>
                    <a:lstStyle/>
                    <a:p>
                      <a:pPr marL="0" marR="0">
                        <a:lnSpc>
                          <a:spcPct val="107000"/>
                        </a:lnSpc>
                        <a:spcBef>
                          <a:spcPts val="0"/>
                        </a:spcBef>
                        <a:spcAft>
                          <a:spcPts val="0"/>
                        </a:spcAft>
                      </a:pPr>
                      <a:r>
                        <a:rPr lang="en-US" sz="1600" i="1" dirty="0" smtClean="0">
                          <a:effectLst/>
                          <a:latin typeface="+mn-lt"/>
                          <a:ea typeface="Times New Roman" panose="02020603050405020304" pitchFamily="18" charset="0"/>
                          <a:cs typeface="Times New Roman" panose="02020603050405020304" pitchFamily="18" charset="0"/>
                        </a:rPr>
                        <a:t>Parking</a:t>
                      </a:r>
                      <a:r>
                        <a:rPr lang="en-US" sz="1600" i="1" baseline="0" dirty="0" smtClean="0">
                          <a:effectLst/>
                          <a:latin typeface="+mn-lt"/>
                          <a:ea typeface="Times New Roman" panose="02020603050405020304" pitchFamily="18" charset="0"/>
                          <a:cs typeface="Times New Roman" panose="02020603050405020304" pitchFamily="18" charset="0"/>
                        </a:rPr>
                        <a:t> Area</a:t>
                      </a:r>
                      <a:endParaRPr lang="en-US" sz="1600" i="1" dirty="0">
                        <a:effectLst/>
                        <a:latin typeface="+mn-lt"/>
                        <a:ea typeface="Times New Roman" panose="02020603050405020304" pitchFamily="18" charset="0"/>
                        <a:cs typeface="Times New Roman" panose="02020603050405020304" pitchFamily="18" charset="0"/>
                      </a:endParaRPr>
                    </a:p>
                  </a:txBody>
                  <a:tcPr marL="83654" marR="83654" marT="83654" marB="8365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600" dirty="0" smtClean="0">
                          <a:latin typeface="+mn-lt"/>
                        </a:rPr>
                        <a:t>5 </a:t>
                      </a:r>
                      <a:r>
                        <a:rPr lang="en-US" sz="1600" dirty="0" err="1" smtClean="0">
                          <a:latin typeface="+mn-lt"/>
                        </a:rPr>
                        <a:t>ft</a:t>
                      </a:r>
                      <a:endParaRPr lang="en-US" sz="1600" dirty="0">
                        <a:latin typeface="+mn-lt"/>
                      </a:endParaRPr>
                    </a:p>
                  </a:txBody>
                  <a:tcPr marL="83654" marR="83654" marT="83654" marB="8365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defTabSz="914400" rtl="0" eaLnBrk="1" latinLnBrk="0" hangingPunct="1">
                        <a:lnSpc>
                          <a:spcPct val="107000"/>
                        </a:lnSpc>
                        <a:spcBef>
                          <a:spcPts val="0"/>
                        </a:spcBef>
                        <a:spcAft>
                          <a:spcPts val="0"/>
                        </a:spcAft>
                      </a:pPr>
                      <a:r>
                        <a:rPr lang="en-US" sz="1600" kern="1200" dirty="0" smtClean="0">
                          <a:solidFill>
                            <a:schemeClr val="tx1"/>
                          </a:solidFill>
                          <a:effectLst/>
                          <a:latin typeface="+mn-lt"/>
                          <a:ea typeface="Times New Roman" panose="02020603050405020304" pitchFamily="18" charset="0"/>
                          <a:cs typeface="Times New Roman" panose="02020603050405020304" pitchFamily="18" charset="0"/>
                        </a:rPr>
                        <a:t>5 </a:t>
                      </a:r>
                      <a:r>
                        <a:rPr lang="en-US" sz="1600" kern="1200" dirty="0" err="1" smtClean="0">
                          <a:solidFill>
                            <a:schemeClr val="tx1"/>
                          </a:solidFill>
                          <a:effectLst/>
                          <a:latin typeface="+mn-lt"/>
                          <a:ea typeface="Times New Roman" panose="02020603050405020304" pitchFamily="18" charset="0"/>
                          <a:cs typeface="Times New Roman" panose="02020603050405020304" pitchFamily="18" charset="0"/>
                        </a:rPr>
                        <a:t>ft</a:t>
                      </a:r>
                      <a:endParaRPr lang="en-US" sz="1600" kern="1200" dirty="0">
                        <a:solidFill>
                          <a:schemeClr val="tx1"/>
                        </a:solidFill>
                        <a:effectLst/>
                        <a:latin typeface="+mn-lt"/>
                        <a:ea typeface="Times New Roman" panose="02020603050405020304" pitchFamily="18" charset="0"/>
                        <a:cs typeface="Times New Roman" panose="02020603050405020304" pitchFamily="18" charset="0"/>
                      </a:endParaRPr>
                    </a:p>
                  </a:txBody>
                  <a:tcPr marL="83654" marR="83654" marT="83654" marB="8365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69274090"/>
                  </a:ext>
                </a:extLst>
              </a:tr>
              <a:tr h="408504">
                <a:tc>
                  <a:txBody>
                    <a:bodyPr/>
                    <a:lstStyle/>
                    <a:p>
                      <a:pPr marL="0" marR="0">
                        <a:lnSpc>
                          <a:spcPct val="107000"/>
                        </a:lnSpc>
                        <a:spcBef>
                          <a:spcPts val="0"/>
                        </a:spcBef>
                        <a:spcAft>
                          <a:spcPts val="0"/>
                        </a:spcAft>
                      </a:pPr>
                      <a:r>
                        <a:rPr lang="en-US" sz="1600" dirty="0" smtClean="0">
                          <a:effectLst/>
                          <a:latin typeface="+mn-lt"/>
                          <a:ea typeface="Times New Roman" panose="02020603050405020304" pitchFamily="18" charset="0"/>
                          <a:cs typeface="Times New Roman" panose="02020603050405020304" pitchFamily="18" charset="0"/>
                        </a:rPr>
                        <a:t>Building Height:</a:t>
                      </a:r>
                      <a:endParaRPr lang="en-US" sz="1600" dirty="0">
                        <a:effectLst/>
                        <a:latin typeface="+mn-lt"/>
                        <a:ea typeface="Times New Roman" panose="02020603050405020304" pitchFamily="18" charset="0"/>
                        <a:cs typeface="Times New Roman" panose="02020603050405020304" pitchFamily="18" charset="0"/>
                      </a:endParaRPr>
                    </a:p>
                  </a:txBody>
                  <a:tcPr marL="83654" marR="83654" marT="83654" marB="8365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600" dirty="0" smtClean="0">
                          <a:latin typeface="+mn-lt"/>
                        </a:rPr>
                        <a:t>60 </a:t>
                      </a:r>
                      <a:r>
                        <a:rPr lang="en-US" sz="1600" dirty="0" err="1" smtClean="0">
                          <a:latin typeface="+mn-lt"/>
                        </a:rPr>
                        <a:t>ft</a:t>
                      </a:r>
                      <a:endParaRPr lang="en-US" sz="1600" dirty="0">
                        <a:latin typeface="+mn-lt"/>
                      </a:endParaRPr>
                    </a:p>
                  </a:txBody>
                  <a:tcPr marL="83654" marR="83654" marT="83654" marB="8365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l" defTabSz="914400" rtl="0" eaLnBrk="1" latinLnBrk="0" hangingPunct="1">
                        <a:lnSpc>
                          <a:spcPct val="107000"/>
                        </a:lnSpc>
                        <a:spcBef>
                          <a:spcPts val="0"/>
                        </a:spcBef>
                        <a:spcAft>
                          <a:spcPts val="0"/>
                        </a:spcAft>
                      </a:pPr>
                      <a:r>
                        <a:rPr lang="en-US" sz="1600" kern="1200" dirty="0" smtClean="0">
                          <a:solidFill>
                            <a:schemeClr val="tx1"/>
                          </a:solidFill>
                          <a:effectLst/>
                          <a:latin typeface="+mn-lt"/>
                          <a:ea typeface="Times New Roman" panose="02020603050405020304" pitchFamily="18" charset="0"/>
                          <a:cs typeface="Times New Roman" panose="02020603050405020304" pitchFamily="18" charset="0"/>
                        </a:rPr>
                        <a:t>42.8 </a:t>
                      </a:r>
                      <a:r>
                        <a:rPr lang="en-US" sz="1600" kern="1200" dirty="0" err="1" smtClean="0">
                          <a:solidFill>
                            <a:schemeClr val="tx1"/>
                          </a:solidFill>
                          <a:effectLst/>
                          <a:latin typeface="+mn-lt"/>
                          <a:ea typeface="Times New Roman" panose="02020603050405020304" pitchFamily="18" charset="0"/>
                          <a:cs typeface="Times New Roman" panose="02020603050405020304" pitchFamily="18" charset="0"/>
                        </a:rPr>
                        <a:t>ft</a:t>
                      </a:r>
                      <a:endParaRPr lang="en-US" sz="1600" kern="1200" dirty="0">
                        <a:solidFill>
                          <a:schemeClr val="tx1"/>
                        </a:solidFill>
                        <a:effectLst/>
                        <a:latin typeface="+mn-lt"/>
                        <a:ea typeface="Times New Roman" panose="02020603050405020304" pitchFamily="18" charset="0"/>
                        <a:cs typeface="Times New Roman" panose="02020603050405020304" pitchFamily="18" charset="0"/>
                      </a:endParaRPr>
                    </a:p>
                  </a:txBody>
                  <a:tcPr marL="83654" marR="83654" marT="83654" marB="8365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765973625"/>
                  </a:ext>
                </a:extLst>
              </a:tr>
            </a:tbl>
          </a:graphicData>
        </a:graphic>
      </p:graphicFrame>
      <p:sp>
        <p:nvSpPr>
          <p:cNvPr id="16" name="TextBox 15"/>
          <p:cNvSpPr txBox="1"/>
          <p:nvPr/>
        </p:nvSpPr>
        <p:spPr>
          <a:xfrm>
            <a:off x="4495800" y="5867400"/>
            <a:ext cx="4191000" cy="646331"/>
          </a:xfrm>
          <a:prstGeom prst="rect">
            <a:avLst/>
          </a:prstGeom>
          <a:noFill/>
        </p:spPr>
        <p:txBody>
          <a:bodyPr wrap="square" rtlCol="0">
            <a:spAutoFit/>
          </a:bodyPr>
          <a:lstStyle/>
          <a:p>
            <a:pPr algn="r"/>
            <a:r>
              <a:rPr lang="en-US" b="1" dirty="0" smtClean="0">
                <a:solidFill>
                  <a:schemeClr val="bg1"/>
                </a:solidFill>
                <a:effectLst>
                  <a:outerShdw blurRad="38100" dist="38100" dir="2700000" algn="tl">
                    <a:srgbClr val="000000">
                      <a:alpha val="43137"/>
                    </a:srgbClr>
                  </a:outerShdw>
                </a:effectLst>
              </a:rPr>
              <a:t>ARCHITECTURAL REVIEW BOARD</a:t>
            </a:r>
          </a:p>
          <a:p>
            <a:pPr algn="r"/>
            <a:r>
              <a:rPr lang="en-US" b="1" dirty="0" smtClean="0">
                <a:solidFill>
                  <a:schemeClr val="bg1"/>
                </a:solidFill>
                <a:effectLst>
                  <a:outerShdw blurRad="38100" dist="38100" dir="2700000" algn="tl">
                    <a:srgbClr val="000000">
                      <a:alpha val="43137"/>
                    </a:srgbClr>
                  </a:outerShdw>
                </a:effectLst>
              </a:rPr>
              <a:t>June 29, 2022</a:t>
            </a:r>
            <a:endParaRPr lang="en-US" b="1" dirty="0">
              <a:solidFill>
                <a:schemeClr val="bg1"/>
              </a:solidFill>
              <a:effectLst>
                <a:outerShdw blurRad="38100" dist="38100" dir="2700000" algn="tl">
                  <a:srgbClr val="000000">
                    <a:alpha val="43137"/>
                  </a:srgbClr>
                </a:outerShdw>
              </a:effectLst>
            </a:endParaRPr>
          </a:p>
        </p:txBody>
      </p:sp>
      <p:sp>
        <p:nvSpPr>
          <p:cNvPr id="17" name="TextBox 16"/>
          <p:cNvSpPr txBox="1"/>
          <p:nvPr/>
        </p:nvSpPr>
        <p:spPr>
          <a:xfrm>
            <a:off x="457200" y="5867400"/>
            <a:ext cx="4419600" cy="646331"/>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AR 21-0018</a:t>
            </a:r>
          </a:p>
          <a:p>
            <a:r>
              <a:rPr lang="en-US" b="1" dirty="0" err="1">
                <a:solidFill>
                  <a:schemeClr val="bg1"/>
                </a:solidFill>
                <a:effectLst>
                  <a:outerShdw blurRad="38100" dist="38100" dir="2700000" algn="tl">
                    <a:srgbClr val="000000">
                      <a:alpha val="43137"/>
                    </a:srgbClr>
                  </a:outerShdw>
                </a:effectLst>
              </a:rPr>
              <a:t>Walgraeve</a:t>
            </a:r>
            <a:r>
              <a:rPr lang="en-US" b="1" dirty="0">
                <a:solidFill>
                  <a:schemeClr val="bg1"/>
                </a:solidFill>
                <a:effectLst>
                  <a:outerShdw blurRad="38100" dist="38100" dir="2700000" algn="tl">
                    <a:srgbClr val="000000">
                      <a:alpha val="43137"/>
                    </a:srgbClr>
                  </a:outerShdw>
                </a:effectLst>
              </a:rPr>
              <a:t> Industrial Park (Hedges Creek)</a:t>
            </a:r>
          </a:p>
        </p:txBody>
      </p:sp>
      <p:graphicFrame>
        <p:nvGraphicFramePr>
          <p:cNvPr id="2" name="Table 1"/>
          <p:cNvGraphicFramePr>
            <a:graphicFrameLocks noGrp="1"/>
          </p:cNvGraphicFramePr>
          <p:nvPr>
            <p:extLst>
              <p:ext uri="{D42A27DB-BD31-4B8C-83A1-F6EECF244321}">
                <p14:modId xmlns:p14="http://schemas.microsoft.com/office/powerpoint/2010/main" val="3429008380"/>
              </p:ext>
            </p:extLst>
          </p:nvPr>
        </p:nvGraphicFramePr>
        <p:xfrm>
          <a:off x="457201" y="4123224"/>
          <a:ext cx="8229599" cy="1435672"/>
        </p:xfrm>
        <a:graphic>
          <a:graphicData uri="http://schemas.openxmlformats.org/drawingml/2006/table">
            <a:tbl>
              <a:tblPr firstRow="1" firstCol="1" bandRow="1">
                <a:tableStyleId>{5C22544A-7EE6-4342-B048-85BDC9FD1C3A}</a:tableStyleId>
              </a:tblPr>
              <a:tblGrid>
                <a:gridCol w="2525486">
                  <a:extLst>
                    <a:ext uri="{9D8B030D-6E8A-4147-A177-3AD203B41FA5}">
                      <a16:colId xmlns:a16="http://schemas.microsoft.com/office/drawing/2014/main" val="4170364479"/>
                    </a:ext>
                  </a:extLst>
                </a:gridCol>
                <a:gridCol w="685800">
                  <a:extLst>
                    <a:ext uri="{9D8B030D-6E8A-4147-A177-3AD203B41FA5}">
                      <a16:colId xmlns:a16="http://schemas.microsoft.com/office/drawing/2014/main" val="2955874174"/>
                    </a:ext>
                  </a:extLst>
                </a:gridCol>
                <a:gridCol w="5018313">
                  <a:extLst>
                    <a:ext uri="{9D8B030D-6E8A-4147-A177-3AD203B41FA5}">
                      <a16:colId xmlns:a16="http://schemas.microsoft.com/office/drawing/2014/main" val="1386355820"/>
                    </a:ext>
                  </a:extLst>
                </a:gridCol>
              </a:tblGrid>
              <a:tr h="0">
                <a:tc>
                  <a:txBody>
                    <a:bodyPr/>
                    <a:lstStyle/>
                    <a:p>
                      <a:pPr marL="0" marR="0">
                        <a:lnSpc>
                          <a:spcPct val="107000"/>
                        </a:lnSpc>
                        <a:spcBef>
                          <a:spcPts val="0"/>
                        </a:spcBef>
                        <a:spcAft>
                          <a:spcPts val="0"/>
                        </a:spcAft>
                      </a:pPr>
                      <a:r>
                        <a:rPr lang="en-US" sz="1200" dirty="0">
                          <a:effectLst/>
                        </a:rPr>
                        <a:t>USE CATEGORY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nSpc>
                          <a:spcPct val="107000"/>
                        </a:lnSpc>
                        <a:spcBef>
                          <a:spcPts val="0"/>
                        </a:spcBef>
                        <a:spcAft>
                          <a:spcPts val="0"/>
                        </a:spcAft>
                      </a:pPr>
                      <a:r>
                        <a:rPr lang="en-US" sz="1200" dirty="0">
                          <a:effectLst/>
                        </a:rPr>
                        <a:t>STATUS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nSpc>
                          <a:spcPct val="107000"/>
                        </a:lnSpc>
                        <a:spcBef>
                          <a:spcPts val="0"/>
                        </a:spcBef>
                        <a:spcAft>
                          <a:spcPts val="0"/>
                        </a:spcAft>
                      </a:pPr>
                      <a:r>
                        <a:rPr lang="en-US" sz="1200" dirty="0">
                          <a:effectLst/>
                        </a:rPr>
                        <a:t>LIMITATIONS AND CODE REFERENCES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2435337952"/>
                  </a:ext>
                </a:extLst>
              </a:tr>
              <a:tr h="0">
                <a:tc>
                  <a:txBody>
                    <a:bodyPr/>
                    <a:lstStyle/>
                    <a:p>
                      <a:pPr marL="0" marR="0">
                        <a:lnSpc>
                          <a:spcPct val="107000"/>
                        </a:lnSpc>
                        <a:spcBef>
                          <a:spcPts val="0"/>
                        </a:spcBef>
                        <a:spcAft>
                          <a:spcPts val="0"/>
                        </a:spcAft>
                      </a:pPr>
                      <a:r>
                        <a:rPr lang="en-US" sz="1600" dirty="0">
                          <a:solidFill>
                            <a:schemeClr val="tx1"/>
                          </a:solidFill>
                          <a:effectLst/>
                        </a:rPr>
                        <a:t>Warehouse and Freight Movement </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6200" marR="76200" marT="76200" marB="76200" anchor="ctr">
                    <a:solidFill>
                      <a:schemeClr val="tx2">
                        <a:lumMod val="40000"/>
                        <a:lumOff val="60000"/>
                      </a:schemeClr>
                    </a:solidFill>
                  </a:tcPr>
                </a:tc>
                <a:tc>
                  <a:txBody>
                    <a:bodyPr/>
                    <a:lstStyle/>
                    <a:p>
                      <a:pPr marL="0" marR="0">
                        <a:lnSpc>
                          <a:spcPct val="107000"/>
                        </a:lnSpc>
                        <a:spcBef>
                          <a:spcPts val="0"/>
                        </a:spcBef>
                        <a:spcAft>
                          <a:spcPts val="0"/>
                        </a:spcAft>
                      </a:pPr>
                      <a:r>
                        <a:rPr lang="en-US" sz="1600" dirty="0">
                          <a:effectLst/>
                        </a:rPr>
                        <a:t>P/C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6200" marR="76200" marT="76200" marB="76200" anchor="ctr">
                    <a:solidFill>
                      <a:schemeClr val="bg1">
                        <a:lumMod val="85000"/>
                      </a:schemeClr>
                    </a:solidFill>
                  </a:tcPr>
                </a:tc>
                <a:tc>
                  <a:txBody>
                    <a:bodyPr/>
                    <a:lstStyle/>
                    <a:p>
                      <a:pPr marL="0" marR="0">
                        <a:lnSpc>
                          <a:spcPct val="107000"/>
                        </a:lnSpc>
                        <a:spcBef>
                          <a:spcPts val="0"/>
                        </a:spcBef>
                        <a:spcAft>
                          <a:spcPts val="0"/>
                        </a:spcAft>
                      </a:pPr>
                      <a:r>
                        <a:rPr lang="en-US" sz="1600" dirty="0">
                          <a:effectLst/>
                        </a:rPr>
                        <a:t>Conditional use required for warehousing of building materials and </a:t>
                      </a:r>
                      <a:r>
                        <a:rPr lang="en-US" sz="1600" dirty="0" smtClean="0">
                          <a:effectLst/>
                        </a:rPr>
                        <a:t>supplies.</a:t>
                      </a:r>
                      <a:r>
                        <a:rPr lang="en-US" sz="1600" baseline="0" dirty="0" smtClean="0">
                          <a:effectLst/>
                        </a:rPr>
                        <a:t> </a:t>
                      </a:r>
                      <a:r>
                        <a:rPr lang="en-US" sz="1600" dirty="0" smtClean="0">
                          <a:effectLst/>
                        </a:rPr>
                        <a:t>All </a:t>
                      </a:r>
                      <a:r>
                        <a:rPr lang="en-US" sz="1600" dirty="0">
                          <a:effectLst/>
                        </a:rPr>
                        <a:t>other uses permitted outright.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6200" marR="76200" marT="76200" marB="76200" anchor="ctr">
                    <a:solidFill>
                      <a:schemeClr val="bg1">
                        <a:lumMod val="85000"/>
                      </a:schemeClr>
                    </a:solidFill>
                  </a:tcPr>
                </a:tc>
                <a:extLst>
                  <a:ext uri="{0D108BD9-81ED-4DB2-BD59-A6C34878D82A}">
                    <a16:rowId xmlns:a16="http://schemas.microsoft.com/office/drawing/2014/main" val="4165903775"/>
                  </a:ext>
                </a:extLst>
              </a:tr>
              <a:tr h="0">
                <a:tc>
                  <a:txBody>
                    <a:bodyPr/>
                    <a:lstStyle/>
                    <a:p>
                      <a:pPr marL="0" marR="0">
                        <a:lnSpc>
                          <a:spcPct val="107000"/>
                        </a:lnSpc>
                        <a:spcBef>
                          <a:spcPts val="0"/>
                        </a:spcBef>
                        <a:spcAft>
                          <a:spcPts val="0"/>
                        </a:spcAft>
                      </a:pPr>
                      <a:r>
                        <a:rPr lang="en-US" sz="16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Light</a:t>
                      </a:r>
                      <a:r>
                        <a:rPr lang="en-US" sz="1600"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baseline="0" dirty="0" err="1"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Manuracturing</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6200" marR="76200" marT="76200" marB="76200" anchor="ctr">
                    <a:solidFill>
                      <a:schemeClr val="tx2">
                        <a:lumMod val="40000"/>
                        <a:lumOff val="60000"/>
                      </a:schemeClr>
                    </a:solidFill>
                  </a:tcPr>
                </a:tc>
                <a:tc>
                  <a:txBody>
                    <a:bodyPr/>
                    <a:lstStyle/>
                    <a:p>
                      <a:pPr marL="0" marR="0">
                        <a:lnSpc>
                          <a:spcPct val="107000"/>
                        </a:lnSpc>
                        <a:spcBef>
                          <a:spcPts val="0"/>
                        </a:spcBef>
                        <a:spcAft>
                          <a:spcPts val="0"/>
                        </a:spcAft>
                      </a:pPr>
                      <a:r>
                        <a:rPr lang="en-US" sz="1600" dirty="0" smtClean="0">
                          <a:effectLst/>
                          <a:latin typeface="Calibri" panose="020F0502020204030204" pitchFamily="34" charset="0"/>
                          <a:ea typeface="Times New Roman" panose="02020603050405020304" pitchFamily="18" charset="0"/>
                          <a:cs typeface="Times New Roman" panose="02020603050405020304" pitchFamily="18" charset="0"/>
                        </a:rPr>
                        <a:t>P</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6200" marR="76200" marT="76200" marB="76200" anchor="ctr">
                    <a:solidFill>
                      <a:schemeClr val="bg1">
                        <a:lumMod val="85000"/>
                      </a:schemeClr>
                    </a:solidFill>
                  </a:tcPr>
                </a:tc>
                <a:tc>
                  <a:txBody>
                    <a:bodyPr/>
                    <a:lstStyle/>
                    <a:p>
                      <a:pPr marL="0" marR="0">
                        <a:lnSpc>
                          <a:spcPct val="107000"/>
                        </a:lnSpc>
                        <a:spcBef>
                          <a:spcPts val="0"/>
                        </a:spcBef>
                        <a:spcAft>
                          <a:spcPts val="0"/>
                        </a:spcAft>
                      </a:pPr>
                      <a:r>
                        <a:rPr lang="en-US" sz="160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6200" marR="76200" marT="76200" marB="76200" anchor="ctr">
                    <a:solidFill>
                      <a:schemeClr val="bg1">
                        <a:lumMod val="85000"/>
                      </a:schemeClr>
                    </a:solidFill>
                  </a:tcPr>
                </a:tc>
                <a:extLst>
                  <a:ext uri="{0D108BD9-81ED-4DB2-BD59-A6C34878D82A}">
                    <a16:rowId xmlns:a16="http://schemas.microsoft.com/office/drawing/2014/main" val="2473297552"/>
                  </a:ext>
                </a:extLst>
              </a:tr>
            </a:tbl>
          </a:graphicData>
        </a:graphic>
      </p:graphicFrame>
    </p:spTree>
    <p:extLst>
      <p:ext uri="{BB962C8B-B14F-4D97-AF65-F5344CB8AC3E}">
        <p14:creationId xmlns:p14="http://schemas.microsoft.com/office/powerpoint/2010/main" val="1862659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245827" y="1155494"/>
            <a:ext cx="6440973" cy="4623211"/>
          </a:xfrm>
          <a:prstGeom prst="rect">
            <a:avLst/>
          </a:prstGeom>
        </p:spPr>
      </p:pic>
      <p:sp>
        <p:nvSpPr>
          <p:cNvPr id="5" name="Rectangle 4"/>
          <p:cNvSpPr/>
          <p:nvPr/>
        </p:nvSpPr>
        <p:spPr>
          <a:xfrm>
            <a:off x="457200" y="304800"/>
            <a:ext cx="8229600" cy="838200"/>
          </a:xfrm>
          <a:prstGeom prst="rect">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7787B"/>
              </a:solidFill>
            </a:endParaRPr>
          </a:p>
        </p:txBody>
      </p:sp>
      <p:pic>
        <p:nvPicPr>
          <p:cNvPr id="8" name="Picture 7" descr="CDLogo-hi res_white.png"/>
          <p:cNvPicPr>
            <a:picLocks noChangeAspect="1"/>
          </p:cNvPicPr>
          <p:nvPr/>
        </p:nvPicPr>
        <p:blipFill>
          <a:blip r:embed="rId4" cstate="print"/>
          <a:srcRect b="17332"/>
          <a:stretch>
            <a:fillRect/>
          </a:stretch>
        </p:blipFill>
        <p:spPr>
          <a:xfrm>
            <a:off x="609600" y="304800"/>
            <a:ext cx="812403" cy="762000"/>
          </a:xfrm>
          <a:prstGeom prst="rect">
            <a:avLst/>
          </a:prstGeom>
        </p:spPr>
      </p:pic>
      <p:sp>
        <p:nvSpPr>
          <p:cNvPr id="9" name="TextBox 8"/>
          <p:cNvSpPr txBox="1"/>
          <p:nvPr/>
        </p:nvSpPr>
        <p:spPr>
          <a:xfrm>
            <a:off x="1422002" y="381000"/>
            <a:ext cx="7569597" cy="646331"/>
          </a:xfrm>
          <a:prstGeom prst="rect">
            <a:avLst/>
          </a:prstGeom>
          <a:noFill/>
        </p:spPr>
        <p:txBody>
          <a:bodyPr wrap="square" rtlCol="0">
            <a:spAutoFit/>
          </a:bodyPr>
          <a:lstStyle/>
          <a:p>
            <a:r>
              <a:rPr lang="en-US" sz="3500" b="1" dirty="0" smtClean="0">
                <a:solidFill>
                  <a:schemeClr val="bg1"/>
                </a:solidFill>
                <a:effectLst>
                  <a:outerShdw blurRad="38100" dist="38100" dir="2700000" algn="tl">
                    <a:srgbClr val="000000">
                      <a:alpha val="43137"/>
                    </a:srgbClr>
                  </a:outerShdw>
                </a:effectLst>
              </a:rPr>
              <a:t>TDC </a:t>
            </a:r>
            <a:r>
              <a:rPr lang="en-US" sz="3500" b="1" dirty="0">
                <a:solidFill>
                  <a:schemeClr val="bg1"/>
                </a:solidFill>
                <a:effectLst>
                  <a:outerShdw blurRad="38100" dist="38100" dir="2700000" algn="tl">
                    <a:srgbClr val="000000">
                      <a:alpha val="43137"/>
                    </a:srgbClr>
                  </a:outerShdw>
                </a:effectLst>
              </a:rPr>
              <a:t>70: Floodplain </a:t>
            </a:r>
            <a:r>
              <a:rPr lang="en-US" sz="3500" b="1" dirty="0" smtClean="0">
                <a:solidFill>
                  <a:schemeClr val="bg1"/>
                </a:solidFill>
                <a:effectLst>
                  <a:outerShdw blurRad="38100" dist="38100" dir="2700000" algn="tl">
                    <a:srgbClr val="000000">
                      <a:alpha val="43137"/>
                    </a:srgbClr>
                  </a:outerShdw>
                </a:effectLst>
              </a:rPr>
              <a:t>District</a:t>
            </a:r>
          </a:p>
        </p:txBody>
      </p:sp>
      <p:sp>
        <p:nvSpPr>
          <p:cNvPr id="11" name="Rectangle 10"/>
          <p:cNvSpPr/>
          <p:nvPr/>
        </p:nvSpPr>
        <p:spPr>
          <a:xfrm>
            <a:off x="457200" y="5791200"/>
            <a:ext cx="8229600" cy="838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610600" y="6488668"/>
            <a:ext cx="533400" cy="369332"/>
          </a:xfrm>
          <a:prstGeom prst="rect">
            <a:avLst/>
          </a:prstGeom>
          <a:solidFill>
            <a:srgbClr val="F36B22"/>
          </a:solidFill>
        </p:spPr>
        <p:txBody>
          <a:bodyPr wrap="square" rtlCol="0">
            <a:spAutoFit/>
          </a:bodyPr>
          <a:lstStyle/>
          <a:p>
            <a:pPr algn="ctr"/>
            <a:fld id="{A2BA4C17-D201-4116-AA8D-52BDD3B50EFA}" type="slidenum">
              <a:rPr lang="en-US" b="1" smtClean="0">
                <a:solidFill>
                  <a:schemeClr val="bg1"/>
                </a:solidFill>
                <a:effectLst>
                  <a:outerShdw blurRad="38100" dist="38100" dir="2700000" algn="tl">
                    <a:srgbClr val="000000">
                      <a:alpha val="43137"/>
                    </a:srgbClr>
                  </a:outerShdw>
                </a:effectLst>
              </a:rPr>
              <a:t>9</a:t>
            </a:fld>
            <a:endParaRPr lang="en-US" b="1" dirty="0">
              <a:solidFill>
                <a:schemeClr val="bg1"/>
              </a:solidFill>
              <a:effectLst>
                <a:outerShdw blurRad="38100" dist="38100" dir="2700000" algn="tl">
                  <a:srgbClr val="000000">
                    <a:alpha val="43137"/>
                  </a:srgbClr>
                </a:outerShdw>
              </a:effectLst>
            </a:endParaRPr>
          </a:p>
        </p:txBody>
      </p:sp>
      <p:sp>
        <p:nvSpPr>
          <p:cNvPr id="16" name="TextBox 15"/>
          <p:cNvSpPr txBox="1"/>
          <p:nvPr/>
        </p:nvSpPr>
        <p:spPr>
          <a:xfrm>
            <a:off x="4495800" y="5867400"/>
            <a:ext cx="4191000" cy="646331"/>
          </a:xfrm>
          <a:prstGeom prst="rect">
            <a:avLst/>
          </a:prstGeom>
          <a:noFill/>
        </p:spPr>
        <p:txBody>
          <a:bodyPr wrap="square" rtlCol="0">
            <a:spAutoFit/>
          </a:bodyPr>
          <a:lstStyle/>
          <a:p>
            <a:pPr algn="r"/>
            <a:r>
              <a:rPr lang="en-US" b="1" dirty="0" smtClean="0">
                <a:solidFill>
                  <a:schemeClr val="bg1"/>
                </a:solidFill>
                <a:effectLst>
                  <a:outerShdw blurRad="38100" dist="38100" dir="2700000" algn="tl">
                    <a:srgbClr val="000000">
                      <a:alpha val="43137"/>
                    </a:srgbClr>
                  </a:outerShdw>
                </a:effectLst>
              </a:rPr>
              <a:t>ARCHITECTURAL REVIEW BOARD</a:t>
            </a:r>
          </a:p>
          <a:p>
            <a:pPr algn="r"/>
            <a:r>
              <a:rPr lang="en-US" b="1" dirty="0" smtClean="0">
                <a:solidFill>
                  <a:schemeClr val="bg1"/>
                </a:solidFill>
                <a:effectLst>
                  <a:outerShdw blurRad="38100" dist="38100" dir="2700000" algn="tl">
                    <a:srgbClr val="000000">
                      <a:alpha val="43137"/>
                    </a:srgbClr>
                  </a:outerShdw>
                </a:effectLst>
              </a:rPr>
              <a:t>June 29, 2022</a:t>
            </a:r>
            <a:endParaRPr lang="en-US" b="1" dirty="0">
              <a:solidFill>
                <a:schemeClr val="bg1"/>
              </a:solidFill>
              <a:effectLst>
                <a:outerShdw blurRad="38100" dist="38100" dir="2700000" algn="tl">
                  <a:srgbClr val="000000">
                    <a:alpha val="43137"/>
                  </a:srgbClr>
                </a:outerShdw>
              </a:effectLst>
            </a:endParaRPr>
          </a:p>
        </p:txBody>
      </p:sp>
      <p:sp>
        <p:nvSpPr>
          <p:cNvPr id="17" name="TextBox 16"/>
          <p:cNvSpPr txBox="1"/>
          <p:nvPr/>
        </p:nvSpPr>
        <p:spPr>
          <a:xfrm>
            <a:off x="457200" y="5867400"/>
            <a:ext cx="4419600" cy="646331"/>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AR 21-0018</a:t>
            </a:r>
          </a:p>
          <a:p>
            <a:r>
              <a:rPr lang="en-US" b="1" dirty="0" err="1">
                <a:solidFill>
                  <a:schemeClr val="bg1"/>
                </a:solidFill>
                <a:effectLst>
                  <a:outerShdw blurRad="38100" dist="38100" dir="2700000" algn="tl">
                    <a:srgbClr val="000000">
                      <a:alpha val="43137"/>
                    </a:srgbClr>
                  </a:outerShdw>
                </a:effectLst>
              </a:rPr>
              <a:t>Walgraeve</a:t>
            </a:r>
            <a:r>
              <a:rPr lang="en-US" b="1" dirty="0">
                <a:solidFill>
                  <a:schemeClr val="bg1"/>
                </a:solidFill>
                <a:effectLst>
                  <a:outerShdw blurRad="38100" dist="38100" dir="2700000" algn="tl">
                    <a:srgbClr val="000000">
                      <a:alpha val="43137"/>
                    </a:srgbClr>
                  </a:outerShdw>
                </a:effectLst>
              </a:rPr>
              <a:t> Industrial Park (Hedges Creek)</a:t>
            </a:r>
          </a:p>
        </p:txBody>
      </p:sp>
      <p:pic>
        <p:nvPicPr>
          <p:cNvPr id="7" name="Picture 6"/>
          <p:cNvPicPr>
            <a:picLocks noChangeAspect="1"/>
          </p:cNvPicPr>
          <p:nvPr/>
        </p:nvPicPr>
        <p:blipFill>
          <a:blip r:embed="rId5"/>
          <a:stretch>
            <a:fillRect/>
          </a:stretch>
        </p:blipFill>
        <p:spPr>
          <a:xfrm>
            <a:off x="550377" y="2209800"/>
            <a:ext cx="1695450" cy="2181225"/>
          </a:xfrm>
          <a:prstGeom prst="rect">
            <a:avLst/>
          </a:prstGeom>
        </p:spPr>
      </p:pic>
    </p:spTree>
    <p:extLst>
      <p:ext uri="{BB962C8B-B14F-4D97-AF65-F5344CB8AC3E}">
        <p14:creationId xmlns:p14="http://schemas.microsoft.com/office/powerpoint/2010/main" val="2942743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D0226465376D41BB39A63450FF126C" ma:contentTypeVersion="9" ma:contentTypeDescription="Create a new document." ma:contentTypeScope="" ma:versionID="ec847e546c67e40e85875b8967ed656a">
  <xsd:schema xmlns:xsd="http://www.w3.org/2001/XMLSchema" xmlns:xs="http://www.w3.org/2001/XMLSchema" xmlns:p="http://schemas.microsoft.com/office/2006/metadata/properties" xmlns:ns3="c166c95b-0e06-4d25-b735-f6b468bf3a95" xmlns:ns4="702f805a-e0aa-4f54-9ff6-6ddb5b6cf95f" targetNamespace="http://schemas.microsoft.com/office/2006/metadata/properties" ma:root="true" ma:fieldsID="d61e4833fe1179b13aef768689835765" ns3:_="" ns4:_="">
    <xsd:import namespace="c166c95b-0e06-4d25-b735-f6b468bf3a95"/>
    <xsd:import namespace="702f805a-e0aa-4f54-9ff6-6ddb5b6cf95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66c95b-0e06-4d25-b735-f6b468bf3a9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2f805a-e0aa-4f54-9ff6-6ddb5b6cf95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4442FE-1C88-4D43-BECB-4BBD500CC8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66c95b-0e06-4d25-b735-f6b468bf3a95"/>
    <ds:schemaRef ds:uri="702f805a-e0aa-4f54-9ff6-6ddb5b6cf9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8E41A0-E089-4DF7-8934-7822ADBF8574}">
  <ds:schemaRefs>
    <ds:schemaRef ds:uri="http://schemas.microsoft.com/sharepoint/v3/contenttype/forms"/>
  </ds:schemaRefs>
</ds:datastoreItem>
</file>

<file path=customXml/itemProps3.xml><?xml version="1.0" encoding="utf-8"?>
<ds:datastoreItem xmlns:ds="http://schemas.openxmlformats.org/officeDocument/2006/customXml" ds:itemID="{35AFA9A6-1BA6-47C3-973E-7A3AD6FB84D9}">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702f805a-e0aa-4f54-9ff6-6ddb5b6cf95f"/>
    <ds:schemaRef ds:uri="http://purl.org/dc/terms/"/>
    <ds:schemaRef ds:uri="c166c95b-0e06-4d25-b735-f6b468bf3a95"/>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17019</TotalTime>
  <Words>3320</Words>
  <Application>Microsoft Office PowerPoint</Application>
  <PresentationFormat>On-screen Show (4:3)</PresentationFormat>
  <Paragraphs>435</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Charles Benson</dc:creator>
  <cp:lastModifiedBy>Keith Leonard</cp:lastModifiedBy>
  <cp:revision>637</cp:revision>
  <cp:lastPrinted>2022-03-10T00:03:56Z</cp:lastPrinted>
  <dcterms:created xsi:type="dcterms:W3CDTF">2017-01-03T22:54:17Z</dcterms:created>
  <dcterms:modified xsi:type="dcterms:W3CDTF">2022-06-29T22:36:37Z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0x0101001DD0226465376D41BB39A63450FF126C</vt:lpwstr>
  </property>
</Properties>
</file>