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sldIdLst>
    <p:sldId id="258" r:id="rId5"/>
    <p:sldId id="268" r:id="rId6"/>
    <p:sldId id="260" r:id="rId7"/>
    <p:sldId id="274" r:id="rId8"/>
    <p:sldId id="269" r:id="rId9"/>
    <p:sldId id="275" r:id="rId10"/>
    <p:sldId id="257" r:id="rId11"/>
    <p:sldId id="270" r:id="rId12"/>
    <p:sldId id="273" r:id="rId13"/>
    <p:sldId id="428" r:id="rId14"/>
    <p:sldId id="429" r:id="rId15"/>
    <p:sldId id="423" r:id="rId16"/>
    <p:sldId id="421" r:id="rId17"/>
    <p:sldId id="427" r:id="rId18"/>
    <p:sldId id="424" r:id="rId19"/>
    <p:sldId id="425" r:id="rId20"/>
    <p:sldId id="422" r:id="rId21"/>
    <p:sldId id="430"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9C88"/>
    <a:srgbClr val="3040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60AC96-7ABD-6A4B-A37F-52DE095C6474}" v="18" dt="2025-05-28T22:48:33.231"/>
    <p1510:client id="{9DE1470B-4B68-44CB-90EE-06D1416CFE45}" v="53" dt="2025-05-28T19:51:05.3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564"/>
    <p:restoredTop sz="73462"/>
  </p:normalViewPr>
  <p:slideViewPr>
    <p:cSldViewPr snapToGrid="0">
      <p:cViewPr varScale="1">
        <p:scale>
          <a:sx n="92" d="100"/>
          <a:sy n="92" d="100"/>
        </p:scale>
        <p:origin x="200" y="360"/>
      </p:cViewPr>
      <p:guideLst/>
    </p:cSldViewPr>
  </p:slideViewPr>
  <p:notesTextViewPr>
    <p:cViewPr>
      <p:scale>
        <a:sx n="1" d="1"/>
        <a:sy n="1" d="1"/>
      </p:scale>
      <p:origin x="0" y="0"/>
    </p:cViewPr>
  </p:notesTextViewPr>
  <p:notesViewPr>
    <p:cSldViewPr snapToGrid="0">
      <p:cViewPr varScale="1">
        <p:scale>
          <a:sx n="93" d="100"/>
          <a:sy n="93" d="100"/>
        </p:scale>
        <p:origin x="3608"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2AD306-3082-9A40-82A5-3F1B0FBE2483}" type="datetimeFigureOut">
              <a:rPr lang="en-US" smtClean="0"/>
              <a:t>5/29/25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4C9E59-0253-3A4B-9C05-DF16C9286A31}" type="slidenum">
              <a:rPr lang="en-US" smtClean="0"/>
              <a:t>‹#›</a:t>
            </a:fld>
            <a:endParaRPr lang="en-US"/>
          </a:p>
        </p:txBody>
      </p:sp>
    </p:spTree>
    <p:extLst>
      <p:ext uri="{BB962C8B-B14F-4D97-AF65-F5344CB8AC3E}">
        <p14:creationId xmlns:p14="http://schemas.microsoft.com/office/powerpoint/2010/main" val="3906182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4C9E59-0253-3A4B-9C05-DF16C9286A31}" type="slidenum">
              <a:rPr lang="en-US" smtClean="0"/>
              <a:t>1</a:t>
            </a:fld>
            <a:endParaRPr lang="en-US"/>
          </a:p>
        </p:txBody>
      </p:sp>
    </p:spTree>
    <p:extLst>
      <p:ext uri="{BB962C8B-B14F-4D97-AF65-F5344CB8AC3E}">
        <p14:creationId xmlns:p14="http://schemas.microsoft.com/office/powerpoint/2010/main" val="767592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F929E-AB3E-660D-0098-50949A455A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6735D3-EBF9-48B5-7176-5D810D8FA5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DF523-3A68-F942-F5D0-07494B99C720}"/>
              </a:ext>
            </a:extLst>
          </p:cNvPr>
          <p:cNvSpPr>
            <a:spLocks noGrp="1"/>
          </p:cNvSpPr>
          <p:nvPr>
            <p:ph type="body" idx="1"/>
          </p:nvPr>
        </p:nvSpPr>
        <p:spPr/>
        <p:txBody>
          <a:bodyPr/>
          <a:lstStyle/>
          <a:p>
            <a:r>
              <a:rPr lang="en-US" dirty="0"/>
              <a:t>As a Climate Friendly Area (CFA) opportunity site, students focused on planning and designs that contained a mix of housing, employment, businesses, and services within a short distance so that residents, workers, and visitors could walk, bike, or use public transportation, as well as have direct access to various public-space amenities and parks. </a:t>
            </a:r>
          </a:p>
          <a:p>
            <a:endParaRPr lang="en-US" dirty="0"/>
          </a:p>
          <a:p>
            <a:r>
              <a:rPr lang="en-US" sz="1200" b="1" dirty="0">
                <a:solidFill>
                  <a:srgbClr val="304089"/>
                </a:solidFill>
                <a:latin typeface="Roboto" panose="02000000000000000000" pitchFamily="2" charset="0"/>
                <a:ea typeface="Roboto" panose="02000000000000000000" pitchFamily="2" charset="0"/>
                <a:cs typeface="Roboto" panose="02000000000000000000" pitchFamily="2" charset="0"/>
              </a:rPr>
              <a:t>Mobility options: </a:t>
            </a:r>
            <a:r>
              <a:rPr lang="en-US" sz="1200" dirty="0">
                <a:latin typeface="Roboto" panose="02000000000000000000" pitchFamily="2" charset="0"/>
                <a:ea typeface="Roboto" panose="02000000000000000000" pitchFamily="2" charset="0"/>
                <a:cs typeface="Roboto" panose="02000000000000000000" pitchFamily="2" charset="0"/>
              </a:rPr>
              <a:t>on- and off-site transportation networks</a:t>
            </a:r>
          </a:p>
          <a:p>
            <a:r>
              <a:rPr lang="en-US" sz="1200" b="1" dirty="0">
                <a:solidFill>
                  <a:srgbClr val="304089"/>
                </a:solidFill>
                <a:latin typeface="Roboto" panose="02000000000000000000" pitchFamily="2" charset="0"/>
                <a:ea typeface="Roboto" panose="02000000000000000000" pitchFamily="2" charset="0"/>
                <a:cs typeface="Roboto" panose="02000000000000000000" pitchFamily="2" charset="0"/>
              </a:rPr>
              <a:t>Affordable housing: </a:t>
            </a:r>
            <a:r>
              <a:rPr lang="en-US" sz="1200" dirty="0">
                <a:latin typeface="Roboto" panose="02000000000000000000" pitchFamily="2" charset="0"/>
                <a:ea typeface="Roboto" panose="02000000000000000000" pitchFamily="2" charset="0"/>
                <a:cs typeface="Roboto" panose="02000000000000000000" pitchFamily="2" charset="0"/>
              </a:rPr>
              <a:t>support local workforce </a:t>
            </a:r>
          </a:p>
          <a:p>
            <a:r>
              <a:rPr lang="en-US" sz="1200" b="1" dirty="0">
                <a:solidFill>
                  <a:srgbClr val="304089"/>
                </a:solidFill>
                <a:latin typeface="Roboto" panose="02000000000000000000" pitchFamily="2" charset="0"/>
                <a:ea typeface="Roboto" panose="02000000000000000000" pitchFamily="2" charset="0"/>
                <a:cs typeface="Roboto" panose="02000000000000000000" pitchFamily="2" charset="0"/>
              </a:rPr>
              <a:t>Green spaces:</a:t>
            </a:r>
            <a:r>
              <a:rPr lang="en-US" sz="1200" dirty="0">
                <a:latin typeface="Roboto" panose="02000000000000000000" pitchFamily="2" charset="0"/>
                <a:ea typeface="Roboto" panose="02000000000000000000" pitchFamily="2" charset="0"/>
                <a:cs typeface="Roboto" panose="02000000000000000000" pitchFamily="2" charset="0"/>
              </a:rPr>
              <a:t> encourage a healthy lifestyle for all ages, incomes, and abilities</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A4E2EEFE-CFCD-BF6A-8CDB-0239F6DD87B8}"/>
              </a:ext>
            </a:extLst>
          </p:cNvPr>
          <p:cNvSpPr>
            <a:spLocks noGrp="1"/>
          </p:cNvSpPr>
          <p:nvPr>
            <p:ph type="sldNum" sz="quarter" idx="5"/>
          </p:nvPr>
        </p:nvSpPr>
        <p:spPr/>
        <p:txBody>
          <a:bodyPr/>
          <a:lstStyle/>
          <a:p>
            <a:fld id="{E94C9E59-0253-3A4B-9C05-DF16C9286A31}" type="slidenum">
              <a:rPr lang="en-US" smtClean="0"/>
              <a:t>10</a:t>
            </a:fld>
            <a:endParaRPr lang="en-US"/>
          </a:p>
        </p:txBody>
      </p:sp>
    </p:spTree>
    <p:extLst>
      <p:ext uri="{BB962C8B-B14F-4D97-AF65-F5344CB8AC3E}">
        <p14:creationId xmlns:p14="http://schemas.microsoft.com/office/powerpoint/2010/main" val="1228187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7B566-2A33-376E-9E9D-F80F0FE0EF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1DFB6C-E654-282C-2990-22EC7F3A72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631CF8-7D8F-FDAD-3EC0-E11EE8653276}"/>
              </a:ext>
            </a:extLst>
          </p:cNvPr>
          <p:cNvSpPr>
            <a:spLocks noGrp="1"/>
          </p:cNvSpPr>
          <p:nvPr>
            <p:ph type="body" idx="1"/>
          </p:nvPr>
        </p:nvSpPr>
        <p:spPr/>
        <p:txBody>
          <a:bodyPr/>
          <a:lstStyle/>
          <a:p>
            <a:pPr rtl="0" fontAlgn="base"/>
            <a:r>
              <a:rPr lang="en-US" sz="1200" b="1" i="0" kern="1200" dirty="0">
                <a:solidFill>
                  <a:schemeClr val="tx1"/>
                </a:solidFill>
                <a:effectLst/>
                <a:latin typeface="+mn-lt"/>
                <a:ea typeface="+mn-ea"/>
                <a:cs typeface="+mn-cs"/>
              </a:rPr>
              <a:t>The key goals of the partnership in between SAE Design Studio (Vision for Gresham) and Gresham City council are to align with the Downtown Gresham Conceptual Framework Project by creating a vibrant, small-scale, walkable downtown, activating the main city park, and designing a community center that elevates inclusivity, ensures people feel safe, and serves Gresham’s diverse ethnic communities, city residents, and people of all age groups.</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Gresham is home to a rich demographic, with over 30% of its population identifying as Hispanic, Asian, and from other ethnically diverse backgrounds. However, the city currently lacks a unified communal space where these communities can gather, celebrate culture, and feel represented. University of Oregon architecture students engaged in a participatory design process to address this need—envisioning a community center that serves both as a cultural anchor and a physical connector to Gresham’s natural assets, including the Gresham Main City Park, Johnson Creek, and the Springwater Corridor Trail.</a:t>
            </a:r>
            <a:r>
              <a:rPr lang="en-US" sz="1200" b="0" i="0" kern="1200" dirty="0">
                <a:solidFill>
                  <a:schemeClr val="tx1"/>
                </a:solidFill>
                <a:effectLst/>
                <a:latin typeface="+mn-lt"/>
                <a:ea typeface="+mn-ea"/>
                <a:cs typeface="+mn-cs"/>
              </a:rPr>
              <a:t> </a:t>
            </a:r>
          </a:p>
          <a:p>
            <a:pPr rtl="0" fontAlgn="base"/>
            <a:r>
              <a:rPr lang="en-US" sz="1200" b="1" i="0" kern="1200" dirty="0">
                <a:solidFill>
                  <a:schemeClr val="tx1"/>
                </a:solidFill>
                <a:effectLst/>
                <a:latin typeface="+mn-lt"/>
                <a:ea typeface="+mn-ea"/>
                <a:cs typeface="+mn-cs"/>
              </a:rPr>
              <a:t>Through site visits, interviews, landscape surveys, and partnerships with local schools, libraries, architects, and forums, students explored how public space can better serve Gresham’s communities. The current disconnects between city life and its magnificent natural surroundings inspired proposals to activate the park’s entrance and reimagine it as a vibrant social hub. The project integrates direct input from residents through interviews and community archiving, ensuring the final design is informed by the voices of those who will use it.</a:t>
            </a:r>
            <a:endParaRPr lang="en-US" b="0" i="0" dirty="0">
              <a:effectLst/>
            </a:endParaRPr>
          </a:p>
          <a:p>
            <a:endParaRPr lang="en-US" b="0" dirty="0"/>
          </a:p>
        </p:txBody>
      </p:sp>
      <p:sp>
        <p:nvSpPr>
          <p:cNvPr id="4" name="Slide Number Placeholder 3">
            <a:extLst>
              <a:ext uri="{FF2B5EF4-FFF2-40B4-BE49-F238E27FC236}">
                <a16:creationId xmlns:a16="http://schemas.microsoft.com/office/drawing/2014/main" id="{8F4742D5-406A-B11E-8F18-C97AE8A48193}"/>
              </a:ext>
            </a:extLst>
          </p:cNvPr>
          <p:cNvSpPr>
            <a:spLocks noGrp="1"/>
          </p:cNvSpPr>
          <p:nvPr>
            <p:ph type="sldNum" sz="quarter" idx="5"/>
          </p:nvPr>
        </p:nvSpPr>
        <p:spPr/>
        <p:txBody>
          <a:bodyPr/>
          <a:lstStyle/>
          <a:p>
            <a:fld id="{E94C9E59-0253-3A4B-9C05-DF16C9286A31}" type="slidenum">
              <a:rPr lang="en-US" smtClean="0"/>
              <a:t>11</a:t>
            </a:fld>
            <a:endParaRPr lang="en-US"/>
          </a:p>
        </p:txBody>
      </p:sp>
    </p:spTree>
    <p:extLst>
      <p:ext uri="{BB962C8B-B14F-4D97-AF65-F5344CB8AC3E}">
        <p14:creationId xmlns:p14="http://schemas.microsoft.com/office/powerpoint/2010/main" val="1987314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C8893-1EC7-3F05-65DE-302EC4D29E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18915-FC1D-0ADC-665E-56193C254D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A3BB24-C314-5640-6412-96B1A1B673C0}"/>
              </a:ext>
            </a:extLst>
          </p:cNvPr>
          <p:cNvSpPr>
            <a:spLocks noGrp="1"/>
          </p:cNvSpPr>
          <p:nvPr>
            <p:ph type="body" idx="1"/>
          </p:nvPr>
        </p:nvSpPr>
        <p:spPr/>
        <p:txBody>
          <a:bodyPr/>
          <a:lstStyle/>
          <a:p>
            <a:pPr rtl="0" fontAlgn="base"/>
            <a:r>
              <a:rPr lang="en-US" sz="1200" b="1" i="0" kern="1200" dirty="0">
                <a:solidFill>
                  <a:schemeClr val="tx1"/>
                </a:solidFill>
                <a:effectLst/>
                <a:latin typeface="+mn-lt"/>
                <a:ea typeface="+mn-ea"/>
                <a:cs typeface="+mn-cs"/>
              </a:rPr>
              <a:t>Design proposals varied</a:t>
            </a:r>
          </a:p>
          <a:p>
            <a:pPr rtl="0" fontAlgn="base"/>
            <a:r>
              <a:rPr lang="en-US" sz="1200" b="1" i="0" kern="1200" dirty="0">
                <a:solidFill>
                  <a:schemeClr val="tx1"/>
                </a:solidFill>
                <a:effectLst/>
                <a:latin typeface="+mn-lt"/>
                <a:ea typeface="+mn-ea"/>
                <a:cs typeface="+mn-cs"/>
              </a:rPr>
              <a:t>Youth-oriented centers and a Sports Arena with flexible programming</a:t>
            </a:r>
          </a:p>
          <a:p>
            <a:pPr rtl="0" fontAlgn="base"/>
            <a:r>
              <a:rPr lang="en-US" sz="1200" b="1" i="0" kern="1200" dirty="0">
                <a:solidFill>
                  <a:schemeClr val="tx1"/>
                </a:solidFill>
                <a:effectLst/>
                <a:latin typeface="+mn-lt"/>
                <a:ea typeface="+mn-ea"/>
                <a:cs typeface="+mn-cs"/>
              </a:rPr>
              <a:t>Food access and security, responding to the city’s desire for more restaurants and communal dining opportunities</a:t>
            </a:r>
          </a:p>
          <a:p>
            <a:pPr rtl="0" fontAlgn="base"/>
            <a:r>
              <a:rPr lang="en-US" sz="1200" b="1" i="0" kern="1200" dirty="0">
                <a:solidFill>
                  <a:schemeClr val="tx1"/>
                </a:solidFill>
                <a:effectLst/>
                <a:latin typeface="+mn-lt"/>
                <a:ea typeface="+mn-ea"/>
                <a:cs typeface="+mn-cs"/>
              </a:rPr>
              <a:t>Smaller, more intimate outdoor or semi-outdoor spaces that promote informal gatherings and neighborhood-level connection.</a:t>
            </a:r>
            <a:r>
              <a:rPr lang="en-US" sz="1200" b="0" i="0" kern="1200" dirty="0">
                <a:solidFill>
                  <a:schemeClr val="tx1"/>
                </a:solidFill>
                <a:effectLst/>
                <a:latin typeface="+mn-lt"/>
                <a:ea typeface="+mn-ea"/>
                <a:cs typeface="+mn-cs"/>
              </a:rPr>
              <a:t> </a:t>
            </a:r>
            <a:endParaRPr lang="en-US" b="0" i="0" dirty="0">
              <a:effectLst/>
            </a:endParaRPr>
          </a:p>
          <a:p>
            <a:pPr rtl="0" fontAlgn="base"/>
            <a:r>
              <a:rPr lang="en-US" sz="1200" b="1" i="0" kern="1200" dirty="0">
                <a:solidFill>
                  <a:schemeClr val="tx1"/>
                </a:solidFill>
                <a:effectLst/>
                <a:latin typeface="+mn-lt"/>
                <a:ea typeface="+mn-ea"/>
                <a:cs typeface="+mn-cs"/>
              </a:rPr>
              <a:t>Recognizing the diversity of Gresham’s residents, spaces that prioritize privacy and support for vulnerable populations. These included meditation rooms, healing gardens, and reflective areas that foster wellness. Across all proposals, students worked to balance broad community goals with the nuanced, everyday needs of individuals and families.</a:t>
            </a:r>
            <a:r>
              <a:rPr lang="en-US" sz="1200" b="0" i="0" kern="1200" dirty="0">
                <a:solidFill>
                  <a:schemeClr val="tx1"/>
                </a:solidFill>
                <a:effectLst/>
                <a:latin typeface="+mn-lt"/>
                <a:ea typeface="+mn-ea"/>
                <a:cs typeface="+mn-cs"/>
              </a:rPr>
              <a:t> </a:t>
            </a:r>
            <a:endParaRPr lang="en-US" b="0" i="0" dirty="0">
              <a:effectLst/>
            </a:endParaRPr>
          </a:p>
          <a:p>
            <a:endParaRPr lang="en-US" dirty="0">
              <a:effectLst/>
            </a:endParaRPr>
          </a:p>
          <a:p>
            <a:endParaRPr lang="en-US" dirty="0"/>
          </a:p>
        </p:txBody>
      </p:sp>
      <p:sp>
        <p:nvSpPr>
          <p:cNvPr id="4" name="Slide Number Placeholder 3">
            <a:extLst>
              <a:ext uri="{FF2B5EF4-FFF2-40B4-BE49-F238E27FC236}">
                <a16:creationId xmlns:a16="http://schemas.microsoft.com/office/drawing/2014/main" id="{57AD9232-F998-BCE4-8AC8-10CAFBD1B9EC}"/>
              </a:ext>
            </a:extLst>
          </p:cNvPr>
          <p:cNvSpPr>
            <a:spLocks noGrp="1"/>
          </p:cNvSpPr>
          <p:nvPr>
            <p:ph type="sldNum" sz="quarter" idx="5"/>
          </p:nvPr>
        </p:nvSpPr>
        <p:spPr/>
        <p:txBody>
          <a:bodyPr/>
          <a:lstStyle/>
          <a:p>
            <a:fld id="{E94C9E59-0253-3A4B-9C05-DF16C9286A31}" type="slidenum">
              <a:rPr lang="en-US" smtClean="0"/>
              <a:t>12</a:t>
            </a:fld>
            <a:endParaRPr lang="en-US"/>
          </a:p>
        </p:txBody>
      </p:sp>
    </p:spTree>
    <p:extLst>
      <p:ext uri="{BB962C8B-B14F-4D97-AF65-F5344CB8AC3E}">
        <p14:creationId xmlns:p14="http://schemas.microsoft.com/office/powerpoint/2010/main" val="2298146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CB26C-005A-08B5-A2DA-97CCE159CC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16ADAB-46F1-0D35-E070-DDE30DA1C2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424069-D461-FB6D-2B4D-D585839D36BE}"/>
              </a:ext>
            </a:extLst>
          </p:cNvPr>
          <p:cNvSpPr>
            <a:spLocks noGrp="1"/>
          </p:cNvSpPr>
          <p:nvPr>
            <p:ph type="body" idx="1"/>
          </p:nvPr>
        </p:nvSpPr>
        <p:spPr/>
        <p:txBody>
          <a:bodyPr/>
          <a:lstStyle/>
          <a:p>
            <a:r>
              <a:rPr lang="en-US" dirty="0"/>
              <a:t>Depending on the project, students engage with the community, which could include elected officials, staff, stakeholders and the community at large. In Sisters, planning students collaborated with</a:t>
            </a:r>
          </a:p>
          <a:p>
            <a:r>
              <a:rPr lang="en-US" dirty="0">
                <a:effectLst/>
              </a:rPr>
              <a:t>The city of Sisters, </a:t>
            </a:r>
          </a:p>
          <a:p>
            <a:r>
              <a:rPr lang="en-US" dirty="0">
                <a:effectLst/>
              </a:rPr>
              <a:t>Sisters School District</a:t>
            </a:r>
          </a:p>
          <a:p>
            <a:r>
              <a:rPr lang="en-US" dirty="0">
                <a:effectLst/>
              </a:rPr>
              <a:t>Sisters Parks and Recreation District partnered to evaluate the future of the existing Sisters Elementary School site. </a:t>
            </a:r>
          </a:p>
          <a:p>
            <a:r>
              <a:rPr lang="en-US" dirty="0">
                <a:effectLst/>
              </a:rPr>
              <a:t>Site visit - met with city staff, school superintendent, city council president, etc.</a:t>
            </a:r>
          </a:p>
          <a:p>
            <a:endParaRPr lang="en-US" dirty="0"/>
          </a:p>
        </p:txBody>
      </p:sp>
      <p:sp>
        <p:nvSpPr>
          <p:cNvPr id="4" name="Slide Number Placeholder 3">
            <a:extLst>
              <a:ext uri="{FF2B5EF4-FFF2-40B4-BE49-F238E27FC236}">
                <a16:creationId xmlns:a16="http://schemas.microsoft.com/office/drawing/2014/main" id="{C974676F-3F4F-1088-B54A-DA81714C35DC}"/>
              </a:ext>
            </a:extLst>
          </p:cNvPr>
          <p:cNvSpPr>
            <a:spLocks noGrp="1"/>
          </p:cNvSpPr>
          <p:nvPr>
            <p:ph type="sldNum" sz="quarter" idx="5"/>
          </p:nvPr>
        </p:nvSpPr>
        <p:spPr/>
        <p:txBody>
          <a:bodyPr/>
          <a:lstStyle/>
          <a:p>
            <a:fld id="{E94C9E59-0253-3A4B-9C05-DF16C9286A31}" type="slidenum">
              <a:rPr lang="en-US" smtClean="0"/>
              <a:t>13</a:t>
            </a:fld>
            <a:endParaRPr lang="en-US"/>
          </a:p>
        </p:txBody>
      </p:sp>
    </p:spTree>
    <p:extLst>
      <p:ext uri="{BB962C8B-B14F-4D97-AF65-F5344CB8AC3E}">
        <p14:creationId xmlns:p14="http://schemas.microsoft.com/office/powerpoint/2010/main" val="4170895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01B85-CD45-8A07-A907-8E90544832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904E8-B5F1-8A3C-CF01-BCB92BC8A2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3216C1-0CB3-84F1-4DE0-C145D59F87FC}"/>
              </a:ext>
            </a:extLst>
          </p:cNvPr>
          <p:cNvSpPr>
            <a:spLocks noGrp="1"/>
          </p:cNvSpPr>
          <p:nvPr>
            <p:ph type="body" idx="1"/>
          </p:nvPr>
        </p:nvSpPr>
        <p:spPr/>
        <p:txBody>
          <a:bodyPr/>
          <a:lstStyle/>
          <a:p>
            <a:pPr marL="0" indent="0">
              <a:buNone/>
            </a:pPr>
            <a:r>
              <a:rPr lang="en-US" b="1" dirty="0"/>
              <a:t>Middle Housing design – not currently allowed by zoning code</a:t>
            </a:r>
          </a:p>
          <a:p>
            <a:pPr marL="0" indent="0">
              <a:buNone/>
            </a:pPr>
            <a:r>
              <a:rPr lang="en-US" b="1" dirty="0"/>
              <a:t>Student experiences:</a:t>
            </a:r>
          </a:p>
          <a:p>
            <a:r>
              <a:rPr lang="en-US" dirty="0"/>
              <a:t>Multiple site visits</a:t>
            </a:r>
          </a:p>
          <a:p>
            <a:r>
              <a:rPr lang="en-US" dirty="0"/>
              <a:t>Visits to the Oakridge museum, first Friday Art Walk, city council meeting</a:t>
            </a:r>
          </a:p>
          <a:p>
            <a:pPr marL="0" indent="0">
              <a:buNone/>
            </a:pPr>
            <a:endParaRPr lang="en-US" sz="800" dirty="0"/>
          </a:p>
          <a:p>
            <a:pPr marL="0" indent="0">
              <a:buNone/>
            </a:pPr>
            <a:r>
              <a:rPr lang="en-US" b="1" dirty="0"/>
              <a:t>Students designs informed by:</a:t>
            </a:r>
          </a:p>
          <a:p>
            <a:r>
              <a:rPr lang="en-US" dirty="0"/>
              <a:t>City staff</a:t>
            </a:r>
          </a:p>
          <a:p>
            <a:r>
              <a:rPr lang="en-US" dirty="0"/>
              <a:t>Elected officials</a:t>
            </a:r>
          </a:p>
          <a:p>
            <a:r>
              <a:rPr lang="en-US" dirty="0"/>
              <a:t>Stakeholders (property and business owners, local realtors, etc.)</a:t>
            </a:r>
          </a:p>
          <a:p>
            <a:r>
              <a:rPr lang="en-US" dirty="0"/>
              <a:t>Community  members</a:t>
            </a:r>
          </a:p>
          <a:p>
            <a:endParaRPr lang="en-US" dirty="0"/>
          </a:p>
        </p:txBody>
      </p:sp>
      <p:sp>
        <p:nvSpPr>
          <p:cNvPr id="4" name="Slide Number Placeholder 3">
            <a:extLst>
              <a:ext uri="{FF2B5EF4-FFF2-40B4-BE49-F238E27FC236}">
                <a16:creationId xmlns:a16="http://schemas.microsoft.com/office/drawing/2014/main" id="{DF9F25DD-4D69-099F-B16C-F34A58A2C8FC}"/>
              </a:ext>
            </a:extLst>
          </p:cNvPr>
          <p:cNvSpPr>
            <a:spLocks noGrp="1"/>
          </p:cNvSpPr>
          <p:nvPr>
            <p:ph type="sldNum" sz="quarter" idx="5"/>
          </p:nvPr>
        </p:nvSpPr>
        <p:spPr/>
        <p:txBody>
          <a:bodyPr/>
          <a:lstStyle/>
          <a:p>
            <a:fld id="{E94C9E59-0253-3A4B-9C05-DF16C9286A31}" type="slidenum">
              <a:rPr lang="en-US" smtClean="0"/>
              <a:t>14</a:t>
            </a:fld>
            <a:endParaRPr lang="en-US"/>
          </a:p>
        </p:txBody>
      </p:sp>
    </p:spTree>
    <p:extLst>
      <p:ext uri="{BB962C8B-B14F-4D97-AF65-F5344CB8AC3E}">
        <p14:creationId xmlns:p14="http://schemas.microsoft.com/office/powerpoint/2010/main" val="1170821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E0B4A-5FE0-6500-E657-BDF3122D54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D30CFB-511D-745F-0195-9158623F2E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B56E52-8FD7-7B57-637E-563FAF75A3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360087-76FE-1E41-0C91-AFB074B44781}"/>
              </a:ext>
            </a:extLst>
          </p:cNvPr>
          <p:cNvSpPr>
            <a:spLocks noGrp="1"/>
          </p:cNvSpPr>
          <p:nvPr>
            <p:ph type="sldNum" sz="quarter" idx="5"/>
          </p:nvPr>
        </p:nvSpPr>
        <p:spPr/>
        <p:txBody>
          <a:bodyPr/>
          <a:lstStyle/>
          <a:p>
            <a:fld id="{E94C9E59-0253-3A4B-9C05-DF16C9286A31}" type="slidenum">
              <a:rPr lang="en-US" smtClean="0"/>
              <a:t>15</a:t>
            </a:fld>
            <a:endParaRPr lang="en-US"/>
          </a:p>
        </p:txBody>
      </p:sp>
    </p:spTree>
    <p:extLst>
      <p:ext uri="{BB962C8B-B14F-4D97-AF65-F5344CB8AC3E}">
        <p14:creationId xmlns:p14="http://schemas.microsoft.com/office/powerpoint/2010/main" val="403925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2B072-DDF8-6C06-A67A-FA34274BA2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05A1D6-8CC1-C8DB-8B29-C0FD1CE3F2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1EFA7F-D90F-76B6-3429-5192721FF67E}"/>
              </a:ext>
            </a:extLst>
          </p:cNvPr>
          <p:cNvSpPr>
            <a:spLocks noGrp="1"/>
          </p:cNvSpPr>
          <p:nvPr>
            <p:ph type="body" idx="1"/>
          </p:nvPr>
        </p:nvSpPr>
        <p:spPr/>
        <p:txBody>
          <a:bodyPr/>
          <a:lstStyle/>
          <a:p>
            <a:r>
              <a:rPr lang="en-US" dirty="0"/>
              <a:t>Exploring innovative kit-of-parts construction methods, our project centers on the adaptable nature of reciprocal frame construction, focusing on sustainable reuse of panel materials such as plywood and Mass Plywood Panels (MPP). The University of Oregon (UO)-Oregon State University (OSU) collaboration generated diverse ideas for a small seasonal pavilion in Salem, Oregon’s Highland Park. Following a review, the class united to consolidate the best concepts into a singular project. Operating as one team, the class developed construction details, prefabricated components, and sequenced on-site assembly. The OSU-UO </a:t>
            </a:r>
            <a:r>
              <a:rPr lang="en-US" dirty="0" err="1"/>
              <a:t>Tallwood</a:t>
            </a:r>
            <a:r>
              <a:rPr lang="en-US" dirty="0"/>
              <a:t> Design Institute’s (TDI) Emmerson Lab, UO College of Design’s Computer Numerical Control (CNC) machine, and CNC </a:t>
            </a:r>
            <a:r>
              <a:rPr lang="en-US" dirty="0" err="1"/>
              <a:t>WoodCutters</a:t>
            </a:r>
            <a:r>
              <a:rPr lang="en-US" dirty="0"/>
              <a:t> machined trial and final components. Student-led assembly and installation took place in Week 10, with a final review and installation in the Emmerson Lab. The insights of the review, along with the work of the term, culminated with many lessons learned and a new set of guidelines for an outdoor installation in Highland Park</a:t>
            </a:r>
          </a:p>
        </p:txBody>
      </p:sp>
      <p:sp>
        <p:nvSpPr>
          <p:cNvPr id="4" name="Slide Number Placeholder 3">
            <a:extLst>
              <a:ext uri="{FF2B5EF4-FFF2-40B4-BE49-F238E27FC236}">
                <a16:creationId xmlns:a16="http://schemas.microsoft.com/office/drawing/2014/main" id="{F77DD078-F90E-169D-5476-AF3D331916EB}"/>
              </a:ext>
            </a:extLst>
          </p:cNvPr>
          <p:cNvSpPr>
            <a:spLocks noGrp="1"/>
          </p:cNvSpPr>
          <p:nvPr>
            <p:ph type="sldNum" sz="quarter" idx="5"/>
          </p:nvPr>
        </p:nvSpPr>
        <p:spPr/>
        <p:txBody>
          <a:bodyPr/>
          <a:lstStyle/>
          <a:p>
            <a:fld id="{E94C9E59-0253-3A4B-9C05-DF16C9286A31}" type="slidenum">
              <a:rPr lang="en-US" smtClean="0"/>
              <a:t>16</a:t>
            </a:fld>
            <a:endParaRPr lang="en-US"/>
          </a:p>
        </p:txBody>
      </p:sp>
    </p:spTree>
    <p:extLst>
      <p:ext uri="{BB962C8B-B14F-4D97-AF65-F5344CB8AC3E}">
        <p14:creationId xmlns:p14="http://schemas.microsoft.com/office/powerpoint/2010/main" val="4207719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02E99-07E4-193B-5D93-9665DA250F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8D934E-64C7-26B1-CC9C-2BB7D2E036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DBC515-9503-92B7-06C5-4FDAE99E8D4D}"/>
              </a:ext>
            </a:extLst>
          </p:cNvPr>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Despite these challenges, student researchers suggested ways to bring new life to the Historic Downtown area while keeping its small town-like charm. The most frequently suggested recommendation was to close a corridor of N Main Avenue to automobile traffic. The proposed corridor is from NE 1</a:t>
            </a:r>
            <a:r>
              <a:rPr lang="en-US" sz="1200" b="0" i="0" kern="1200" baseline="30000" dirty="0">
                <a:solidFill>
                  <a:schemeClr val="tx1"/>
                </a:solidFill>
                <a:effectLst/>
                <a:latin typeface="+mn-lt"/>
                <a:ea typeface="+mn-ea"/>
                <a:cs typeface="+mn-cs"/>
              </a:rPr>
              <a:t>st</a:t>
            </a:r>
            <a:r>
              <a:rPr lang="en-US" sz="1200" b="0" i="0" kern="1200" dirty="0">
                <a:solidFill>
                  <a:schemeClr val="tx1"/>
                </a:solidFill>
                <a:effectLst/>
                <a:latin typeface="+mn-lt"/>
                <a:ea typeface="+mn-ea"/>
                <a:cs typeface="+mn-cs"/>
              </a:rPr>
              <a:t> to NE 5</a:t>
            </a:r>
            <a:r>
              <a:rPr lang="en-US" sz="1200" b="0" i="0" kern="1200" baseline="30000" dirty="0">
                <a:solidFill>
                  <a:schemeClr val="tx1"/>
                </a:solidFill>
                <a:effectLst/>
                <a:latin typeface="+mn-lt"/>
                <a:ea typeface="+mn-ea"/>
                <a:cs typeface="+mn-cs"/>
              </a:rPr>
              <a:t>th</a:t>
            </a:r>
            <a:r>
              <a:rPr lang="en-US" sz="1200" b="0" i="0" kern="1200" dirty="0">
                <a:solidFill>
                  <a:schemeClr val="tx1"/>
                </a:solidFill>
                <a:effectLst/>
                <a:latin typeface="+mn-lt"/>
                <a:ea typeface="+mn-ea"/>
                <a:cs typeface="+mn-cs"/>
              </a:rPr>
              <a:t> Street, and would include a two-way bike lane, large sidewalks for pedestrians, and increased social spaces. This, along with infrastructure improvements to nearby intersections, would make walking and biking a more attractive alternative to driving downtown. Alternatively, if the city decided against a walking- and biking-only corridor, Gresham could turn N Main Street into a one-way. The unused lane could be converted into a two-way protected bike lane and would accomplish the same goal of encouraging multimodal transportation.  </a:t>
            </a:r>
            <a:endParaRPr lang="en-US" b="0" i="0" dirty="0">
              <a:effectLst/>
            </a:endParaRPr>
          </a:p>
          <a:p>
            <a:pPr rtl="0" fontAlgn="base"/>
            <a:r>
              <a:rPr lang="en-US" sz="1200" b="0" i="0" kern="1200" dirty="0">
                <a:solidFill>
                  <a:schemeClr val="tx1"/>
                </a:solidFill>
                <a:effectLst/>
                <a:latin typeface="+mn-lt"/>
                <a:ea typeface="+mn-ea"/>
                <a:cs typeface="+mn-cs"/>
              </a:rPr>
              <a:t>Another common theme researchers suggested was improved and centralized signage downtown. The city could create more cohesive wayfinding signage directing visitors to special attractions like the parks and local businesses nearby. The signage could also better direct drivers to underutilized parking lots to address community members’ perceived lack of parking in the area. The use of bulletin notice boards could offer information about biking and walking as viable and safe travel options in Gresham. Other important recommendations addressing Gresham’s Historic Downtown District’s needs include infill underutilized parking lots with social space hubs, engage with local artists and students to create public art downtown and increase aesthetic pleasure in the area, and implement a street fair to celebrate new development downtown. </a:t>
            </a:r>
            <a:endParaRPr lang="en-US" b="0" i="0" dirty="0">
              <a:effectLst/>
            </a:endParaRPr>
          </a:p>
          <a:p>
            <a:endParaRPr lang="en-US" dirty="0"/>
          </a:p>
        </p:txBody>
      </p:sp>
      <p:sp>
        <p:nvSpPr>
          <p:cNvPr id="4" name="Slide Number Placeholder 3">
            <a:extLst>
              <a:ext uri="{FF2B5EF4-FFF2-40B4-BE49-F238E27FC236}">
                <a16:creationId xmlns:a16="http://schemas.microsoft.com/office/drawing/2014/main" id="{D241822A-EC5C-6509-B7B5-71A44929589C}"/>
              </a:ext>
            </a:extLst>
          </p:cNvPr>
          <p:cNvSpPr>
            <a:spLocks noGrp="1"/>
          </p:cNvSpPr>
          <p:nvPr>
            <p:ph type="sldNum" sz="quarter" idx="5"/>
          </p:nvPr>
        </p:nvSpPr>
        <p:spPr/>
        <p:txBody>
          <a:bodyPr/>
          <a:lstStyle/>
          <a:p>
            <a:fld id="{E94C9E59-0253-3A4B-9C05-DF16C9286A31}" type="slidenum">
              <a:rPr lang="en-US" smtClean="0"/>
              <a:t>17</a:t>
            </a:fld>
            <a:endParaRPr lang="en-US"/>
          </a:p>
        </p:txBody>
      </p:sp>
    </p:spTree>
    <p:extLst>
      <p:ext uri="{BB962C8B-B14F-4D97-AF65-F5344CB8AC3E}">
        <p14:creationId xmlns:p14="http://schemas.microsoft.com/office/powerpoint/2010/main" val="2504969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759DC-B5D9-4B03-8D12-6FC6607FF4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1DF87C-04DB-B03D-35B7-87B6C4467B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1D314D-5171-43C8-6F65-AC39F112B6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563521-03F0-4154-5E5E-CAEABBBF8D45}"/>
              </a:ext>
            </a:extLst>
          </p:cNvPr>
          <p:cNvSpPr>
            <a:spLocks noGrp="1"/>
          </p:cNvSpPr>
          <p:nvPr>
            <p:ph type="sldNum" sz="quarter" idx="5"/>
          </p:nvPr>
        </p:nvSpPr>
        <p:spPr/>
        <p:txBody>
          <a:bodyPr/>
          <a:lstStyle/>
          <a:p>
            <a:fld id="{E94C9E59-0253-3A4B-9C05-DF16C9286A31}" type="slidenum">
              <a:rPr lang="en-US" smtClean="0"/>
              <a:t>18</a:t>
            </a:fld>
            <a:endParaRPr lang="en-US"/>
          </a:p>
        </p:txBody>
      </p:sp>
    </p:spTree>
    <p:extLst>
      <p:ext uri="{BB962C8B-B14F-4D97-AF65-F5344CB8AC3E}">
        <p14:creationId xmlns:p14="http://schemas.microsoft.com/office/powerpoint/2010/main" val="3708769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200">
              <a:effectLst/>
              <a:latin typeface="+mn-lt"/>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E94C9E59-0253-3A4B-9C05-DF16C9286A31}" type="slidenum">
              <a:rPr lang="en-US" smtClean="0"/>
              <a:t>19</a:t>
            </a:fld>
            <a:endParaRPr lang="en-US"/>
          </a:p>
        </p:txBody>
      </p:sp>
    </p:spTree>
    <p:extLst>
      <p:ext uri="{BB962C8B-B14F-4D97-AF65-F5344CB8AC3E}">
        <p14:creationId xmlns:p14="http://schemas.microsoft.com/office/powerpoint/2010/main" val="741229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Calibri" panose="020F0502020204030204" pitchFamily="34" charset="0"/>
                <a:cs typeface="Calibri" panose="020F0502020204030204" pitchFamily="34" charset="0"/>
              </a:rPr>
              <a:t>The world needs research and ideas and solutions – leveraging the role of universities for the benefit of society is critically important. </a:t>
            </a:r>
            <a:endParaRPr lang="en-US" sz="1200" dirty="0">
              <a:effectLs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Calibri" panose="020F0502020204030204" pitchFamily="34" charset="0"/>
                <a:cs typeface="Calibri" panose="020F0502020204030204" pitchFamily="34" charset="0"/>
              </a:rPr>
              <a:t>Local government is where change happens; but with everything that needs to be done, it can be hard to find the time to seek out best practices or new knowledge, or there may not be the political space to try new ways of doing things. Conversely, for universities, part of their reason for being is to figure out new ways of doing things. </a:t>
            </a:r>
            <a:endParaRPr lang="en-US" sz="1200" dirty="0">
              <a:effectLst/>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effectLst/>
              <a:ea typeface="Calibri" panose="020F0502020204030204" pitchFamily="34" charset="0"/>
              <a:cs typeface="Calibri" panose="020F0502020204030204" pitchFamily="34" charset="0"/>
            </a:endParaRPr>
          </a:p>
          <a:p>
            <a:pPr marL="0" marR="0">
              <a:spcBef>
                <a:spcPts val="0"/>
              </a:spcBef>
              <a:spcAft>
                <a:spcPts val="0"/>
              </a:spcAft>
            </a:pPr>
            <a:r>
              <a:rPr lang="en-US" sz="1200" dirty="0">
                <a:effectLst/>
                <a:ea typeface="Calibri" panose="020F0502020204030204" pitchFamily="34" charset="0"/>
                <a:cs typeface="Calibri" panose="020F0502020204030204" pitchFamily="34" charset="0"/>
              </a:rPr>
              <a:t>How does SCYP do this? </a:t>
            </a:r>
            <a:endParaRPr lang="en-US" dirty="0"/>
          </a:p>
        </p:txBody>
      </p:sp>
      <p:sp>
        <p:nvSpPr>
          <p:cNvPr id="4" name="Slide Number Placeholder 3"/>
          <p:cNvSpPr>
            <a:spLocks noGrp="1"/>
          </p:cNvSpPr>
          <p:nvPr>
            <p:ph type="sldNum" sz="quarter" idx="5"/>
          </p:nvPr>
        </p:nvSpPr>
        <p:spPr/>
        <p:txBody>
          <a:bodyPr/>
          <a:lstStyle/>
          <a:p>
            <a:fld id="{E94C9E59-0253-3A4B-9C05-DF16C9286A31}" type="slidenum">
              <a:rPr lang="en-US" smtClean="0"/>
              <a:t>2</a:t>
            </a:fld>
            <a:endParaRPr lang="en-US"/>
          </a:p>
        </p:txBody>
      </p:sp>
    </p:spTree>
    <p:extLst>
      <p:ext uri="{BB962C8B-B14F-4D97-AF65-F5344CB8AC3E}">
        <p14:creationId xmlns:p14="http://schemas.microsoft.com/office/powerpoint/2010/main" val="203876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As a quick overview, as of 2024, SCYP has completed over 300 community projects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We’ve worked with 14 community partners since we started in 2010, with a mix of urban and rural locations</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Periodically, we complete a special project, which is something other than a full-year partnership.</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E94C9E59-0253-3A4B-9C05-DF16C9286A31}" type="slidenum">
              <a:rPr lang="en-US" smtClean="0"/>
              <a:t>3</a:t>
            </a:fld>
            <a:endParaRPr lang="en-US"/>
          </a:p>
        </p:txBody>
      </p:sp>
    </p:spTree>
    <p:extLst>
      <p:ext uri="{BB962C8B-B14F-4D97-AF65-F5344CB8AC3E}">
        <p14:creationId xmlns:p14="http://schemas.microsoft.com/office/powerpoint/2010/main" val="238266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ea typeface="Calibri" panose="020F0502020204030204" pitchFamily="34" charset="0"/>
                <a:cs typeface="Calibri" panose="020F0502020204030204" pitchFamily="34" charset="0"/>
              </a:rPr>
              <a:t>We partner statewide, from southern Oregon to northeast Oregon, from the Willamette Valley to central Oregon</a:t>
            </a:r>
            <a:r>
              <a:rPr lang="en-US" dirty="0">
                <a:ea typeface="Calibri" panose="020F0502020204030204" pitchFamily="34" charset="0"/>
                <a:cs typeface="Calibri" panose="020F0502020204030204" pitchFamily="34" charset="0"/>
              </a:rPr>
              <a:t>. </a:t>
            </a:r>
            <a:endParaRPr lang="en-US" sz="1200" dirty="0">
              <a:effectLst/>
              <a:ea typeface="Calibri" panose="020F0502020204030204" pitchFamily="34" charset="0"/>
              <a:cs typeface="Calibri" panose="020F0502020204030204" pitchFamily="34" charset="0"/>
            </a:endParaRPr>
          </a:p>
          <a:p>
            <a:pPr marL="0" marR="0">
              <a:spcBef>
                <a:spcPts val="0"/>
              </a:spcBef>
              <a:spcAft>
                <a:spcPts val="0"/>
              </a:spcAft>
            </a:pPr>
            <a:r>
              <a:rPr lang="en-US" sz="1200" dirty="0">
                <a:effectLst/>
                <a:ea typeface="Calibri" panose="020F0502020204030204" pitchFamily="34" charset="0"/>
                <a:cs typeface="Calibri" panose="020F0502020204030204" pitchFamily="34" charset="0"/>
              </a:rPr>
              <a:t>SCYP is providing the mechanism to get knowledge into practice and help universities improve the quality of life for Oregonians.</a:t>
            </a:r>
          </a:p>
          <a:p>
            <a:pPr marL="0" marR="0">
              <a:spcBef>
                <a:spcPts val="0"/>
              </a:spcBef>
              <a:spcAft>
                <a:spcPts val="0"/>
              </a:spcAft>
            </a:pPr>
            <a:endParaRPr lang="en-US" sz="1200" dirty="0">
              <a:effectLst/>
              <a:ea typeface="Calibri" panose="020F0502020204030204" pitchFamily="34" charset="0"/>
              <a:cs typeface="Calibri" panose="020F0502020204030204" pitchFamily="34" charset="0"/>
            </a:endParaRPr>
          </a:p>
          <a:p>
            <a:pPr marL="0" marR="0">
              <a:spcBef>
                <a:spcPts val="0"/>
              </a:spcBef>
              <a:spcAft>
                <a:spcPts val="0"/>
              </a:spcAft>
            </a:pPr>
            <a:r>
              <a:rPr lang="en-US" sz="1200" dirty="0">
                <a:effectLst/>
                <a:ea typeface="Calibri" panose="020F0502020204030204" pitchFamily="34" charset="0"/>
                <a:cs typeface="Calibri" panose="020F0502020204030204" pitchFamily="34" charset="0"/>
              </a:rPr>
              <a:t>As part of our TriMet year, we worked in Tualatin</a:t>
            </a:r>
          </a:p>
        </p:txBody>
      </p:sp>
      <p:sp>
        <p:nvSpPr>
          <p:cNvPr id="4" name="Slide Number Placeholder 3"/>
          <p:cNvSpPr>
            <a:spLocks noGrp="1"/>
          </p:cNvSpPr>
          <p:nvPr>
            <p:ph type="sldNum" sz="quarter" idx="5"/>
          </p:nvPr>
        </p:nvSpPr>
        <p:spPr/>
        <p:txBody>
          <a:bodyPr/>
          <a:lstStyle/>
          <a:p>
            <a:fld id="{E94C9E59-0253-3A4B-9C05-DF16C9286A31}" type="slidenum">
              <a:rPr lang="en-US" smtClean="0"/>
              <a:t>4</a:t>
            </a:fld>
            <a:endParaRPr lang="en-US"/>
          </a:p>
        </p:txBody>
      </p:sp>
    </p:spTree>
    <p:extLst>
      <p:ext uri="{BB962C8B-B14F-4D97-AF65-F5344CB8AC3E}">
        <p14:creationId xmlns:p14="http://schemas.microsoft.com/office/powerpoint/2010/main" val="1451755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SCYP include?</a:t>
            </a:r>
          </a:p>
          <a:p>
            <a:r>
              <a:rPr lang="en-US" dirty="0"/>
              <a:t>It varies depending on the partner but in summary, we take existing classes taught in their existing ways and direct them at our partner. </a:t>
            </a:r>
          </a:p>
          <a:p>
            <a:r>
              <a:rPr lang="en-US" dirty="0"/>
              <a:t>The number of courses, faculty, students and disciplines depends on the partner size </a:t>
            </a:r>
          </a:p>
          <a:p>
            <a:r>
              <a:rPr lang="en-US" dirty="0"/>
              <a:t>Our intent is to have value add for our partners </a:t>
            </a:r>
            <a:r>
              <a:rPr lang="en-US" sz="1200" baseline="0" dirty="0">
                <a:latin typeface="+mn-lt"/>
              </a:rPr>
              <a:t>while students get to be part of a large effort and impact. </a:t>
            </a:r>
            <a:endParaRPr lang="en-US" dirty="0"/>
          </a:p>
        </p:txBody>
      </p:sp>
      <p:sp>
        <p:nvSpPr>
          <p:cNvPr id="4" name="Slide Number Placeholder 3"/>
          <p:cNvSpPr>
            <a:spLocks noGrp="1"/>
          </p:cNvSpPr>
          <p:nvPr>
            <p:ph type="sldNum" sz="quarter" idx="5"/>
          </p:nvPr>
        </p:nvSpPr>
        <p:spPr/>
        <p:txBody>
          <a:bodyPr/>
          <a:lstStyle/>
          <a:p>
            <a:fld id="{E94C9E59-0253-3A4B-9C05-DF16C9286A31}" type="slidenum">
              <a:rPr lang="en-US" smtClean="0"/>
              <a:t>5</a:t>
            </a:fld>
            <a:endParaRPr lang="en-US"/>
          </a:p>
        </p:txBody>
      </p:sp>
    </p:spTree>
    <p:extLst>
      <p:ext uri="{BB962C8B-B14F-4D97-AF65-F5344CB8AC3E}">
        <p14:creationId xmlns:p14="http://schemas.microsoft.com/office/powerpoint/2010/main" val="1966810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We engage with five of our schools and colleges across campus, and have come 115 unique courses.</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However, it depends on the projects of interest by the partner city.</a:t>
            </a:r>
            <a:endParaRPr lang="en-US" sz="1200" dirty="0">
              <a:effectLst/>
              <a:latin typeface="+mn-lt"/>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E94C9E59-0253-3A4B-9C05-DF16C9286A31}" type="slidenum">
              <a:rPr lang="en-US" smtClean="0"/>
              <a:t>6</a:t>
            </a:fld>
            <a:endParaRPr lang="en-US"/>
          </a:p>
        </p:txBody>
      </p:sp>
    </p:spTree>
    <p:extLst>
      <p:ext uri="{BB962C8B-B14F-4D97-AF65-F5344CB8AC3E}">
        <p14:creationId xmlns:p14="http://schemas.microsoft.com/office/powerpoint/2010/main" val="1795951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Since we</a:t>
            </a:r>
            <a:r>
              <a:rPr lang="en-US" sz="1200" baseline="0" dirty="0">
                <a:latin typeface="+mn-lt"/>
              </a:rPr>
              <a:t> w</a:t>
            </a:r>
            <a:r>
              <a:rPr lang="en-US" sz="1200" dirty="0">
                <a:latin typeface="+mn-lt"/>
              </a:rPr>
              <a:t>ork across campus for an entire year, d</a:t>
            </a:r>
            <a:r>
              <a:rPr lang="en-US" sz="1200" baseline="0" dirty="0">
                <a:latin typeface="+mn-lt"/>
              </a:rPr>
              <a:t>ifferent disciplines can bring a different approach or perspective to common problems, creating more well thought out solutions for communities to consider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mn-lt"/>
              </a:rPr>
              <a:t>Sometimes other public universities in Oregon participate—Portland State, Oregon State and Eastern Oregon have been a part of past partnerships.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mn-lt"/>
              </a:rPr>
              <a:t>This puts the public back in public university in Oregon</a:t>
            </a:r>
          </a:p>
          <a:p>
            <a:endParaRPr lang="en-US" dirty="0"/>
          </a:p>
        </p:txBody>
      </p:sp>
      <p:sp>
        <p:nvSpPr>
          <p:cNvPr id="4" name="Slide Number Placeholder 3"/>
          <p:cNvSpPr>
            <a:spLocks noGrp="1"/>
          </p:cNvSpPr>
          <p:nvPr>
            <p:ph type="sldNum" sz="quarter" idx="5"/>
          </p:nvPr>
        </p:nvSpPr>
        <p:spPr/>
        <p:txBody>
          <a:bodyPr/>
          <a:lstStyle/>
          <a:p>
            <a:fld id="{E94C9E59-0253-3A4B-9C05-DF16C9286A31}" type="slidenum">
              <a:rPr lang="en-US" smtClean="0"/>
              <a:t>7</a:t>
            </a:fld>
            <a:endParaRPr lang="en-US"/>
          </a:p>
        </p:txBody>
      </p:sp>
    </p:spTree>
    <p:extLst>
      <p:ext uri="{BB962C8B-B14F-4D97-AF65-F5344CB8AC3E}">
        <p14:creationId xmlns:p14="http://schemas.microsoft.com/office/powerpoint/2010/main" val="2418405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summary,</a:t>
            </a:r>
          </a:p>
          <a:p>
            <a:pPr marL="171450" indent="-171450">
              <a:lnSpc>
                <a:spcPct val="100000"/>
              </a:lnSpc>
              <a:spcBef>
                <a:spcPts val="0"/>
              </a:spcBef>
              <a:spcAft>
                <a:spcPts val="600"/>
              </a:spcAft>
              <a:buFont typeface="Arial" panose="020B0604020202020204" pitchFamily="34" charset="0"/>
              <a:buChar char="•"/>
              <a:defRPr/>
            </a:pPr>
            <a:r>
              <a:rPr lang="en-US" sz="1200" dirty="0"/>
              <a:t>We want SCYP to be a transformational model for higher education </a:t>
            </a:r>
          </a:p>
          <a:p>
            <a:pPr marL="171450" indent="-171450">
              <a:lnSpc>
                <a:spcPct val="100000"/>
              </a:lnSpc>
              <a:spcBef>
                <a:spcPts val="0"/>
              </a:spcBef>
              <a:spcAft>
                <a:spcPts val="600"/>
              </a:spcAft>
              <a:buFont typeface="Arial" panose="020B0604020202020204" pitchFamily="34" charset="0"/>
              <a:buChar char="•"/>
              <a:defRPr/>
            </a:pPr>
            <a:r>
              <a:rPr lang="en-US" sz="1200" dirty="0"/>
              <a:t>Experiential learning motivates students and build relationships with our communities across the state</a:t>
            </a:r>
          </a:p>
          <a:p>
            <a:pPr marL="171450" indent="-171450">
              <a:lnSpc>
                <a:spcPct val="100000"/>
              </a:lnSpc>
              <a:spcBef>
                <a:spcPts val="0"/>
              </a:spcBef>
              <a:spcAft>
                <a:spcPts val="600"/>
              </a:spcAft>
              <a:buFont typeface="Arial" panose="020B0604020202020204" pitchFamily="34" charset="0"/>
              <a:buChar char="•"/>
              <a:defRPr/>
            </a:pPr>
            <a:r>
              <a:rPr lang="en-US" sz="1200" dirty="0"/>
              <a:t>We bring workforce development to campus – students are working on and helping to solve real problems</a:t>
            </a:r>
          </a:p>
          <a:p>
            <a:pPr marL="171450" indent="-171450">
              <a:lnSpc>
                <a:spcPct val="100000"/>
              </a:lnSpc>
              <a:spcBef>
                <a:spcPts val="0"/>
              </a:spcBef>
              <a:spcAft>
                <a:spcPts val="600"/>
              </a:spcAft>
              <a:buFont typeface="Arial" panose="020B0604020202020204" pitchFamily="34" charset="0"/>
              <a:buChar char="•"/>
              <a:defRPr/>
            </a:pPr>
            <a:r>
              <a:rPr lang="en-US" sz="1200" dirty="0"/>
              <a:t>We provide capacity - communities have so many needs and never enough resources to get everything done</a:t>
            </a:r>
          </a:p>
          <a:p>
            <a:pPr marL="171450" indent="-171450">
              <a:lnSpc>
                <a:spcPct val="100000"/>
              </a:lnSpc>
              <a:spcBef>
                <a:spcPts val="0"/>
              </a:spcBef>
              <a:spcAft>
                <a:spcPts val="600"/>
              </a:spcAft>
              <a:buFont typeface="Arial" panose="020B0604020202020204" pitchFamily="34" charset="0"/>
              <a:buChar char="•"/>
              <a:defRPr/>
            </a:pPr>
            <a:r>
              <a:rPr lang="en-US" sz="1200" dirty="0"/>
              <a:t>On a broader level, we want to help society meet its pressing challenges, from climate change to sustainability</a:t>
            </a:r>
          </a:p>
          <a:p>
            <a:endParaRPr lang="en-US" dirty="0"/>
          </a:p>
        </p:txBody>
      </p:sp>
      <p:sp>
        <p:nvSpPr>
          <p:cNvPr id="4" name="Slide Number Placeholder 3"/>
          <p:cNvSpPr>
            <a:spLocks noGrp="1"/>
          </p:cNvSpPr>
          <p:nvPr>
            <p:ph type="sldNum" sz="quarter" idx="5"/>
          </p:nvPr>
        </p:nvSpPr>
        <p:spPr/>
        <p:txBody>
          <a:bodyPr/>
          <a:lstStyle/>
          <a:p>
            <a:fld id="{E94C9E59-0253-3A4B-9C05-DF16C9286A31}" type="slidenum">
              <a:rPr lang="en-US" smtClean="0"/>
              <a:t>8</a:t>
            </a:fld>
            <a:endParaRPr lang="en-US"/>
          </a:p>
        </p:txBody>
      </p:sp>
    </p:spTree>
    <p:extLst>
      <p:ext uri="{BB962C8B-B14F-4D97-AF65-F5344CB8AC3E}">
        <p14:creationId xmlns:p14="http://schemas.microsoft.com/office/powerpoint/2010/main" val="1968955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Coming down to the ground level…I’d like to share some recent project examples. </a:t>
            </a:r>
          </a:p>
          <a:p>
            <a:endParaRPr lang="en-US" dirty="0"/>
          </a:p>
          <a:p>
            <a:r>
              <a:rPr lang="en-US" dirty="0"/>
              <a:t>Student teams redesigned a 35-acre commercial site on Bend’s east side, with each team applying a unique theme ranging from Walkability and Transportation; Climate Resilience; Public Placemaking; to Equitable Community. Teams analyzed demographics, economics, and housing needs to inform their proposals, aiming for flexible, community centered designs. </a:t>
            </a:r>
          </a:p>
          <a:p>
            <a:endParaRPr lang="en-US" dirty="0">
              <a:effectLst/>
            </a:endParaRPr>
          </a:p>
          <a:p>
            <a:r>
              <a:rPr lang="en-US" dirty="0">
                <a:effectLst/>
              </a:rPr>
              <a:t>Students met with City of Bend growth mgmt. staff and two city councilors </a:t>
            </a:r>
          </a:p>
          <a:p>
            <a:endParaRPr lang="en-US" dirty="0"/>
          </a:p>
        </p:txBody>
      </p:sp>
      <p:sp>
        <p:nvSpPr>
          <p:cNvPr id="4" name="Slide Number Placeholder 3"/>
          <p:cNvSpPr>
            <a:spLocks noGrp="1"/>
          </p:cNvSpPr>
          <p:nvPr>
            <p:ph type="sldNum" sz="quarter" idx="5"/>
          </p:nvPr>
        </p:nvSpPr>
        <p:spPr/>
        <p:txBody>
          <a:bodyPr/>
          <a:lstStyle/>
          <a:p>
            <a:fld id="{E94C9E59-0253-3A4B-9C05-DF16C9286A31}" type="slidenum">
              <a:rPr lang="en-US" smtClean="0"/>
              <a:t>9</a:t>
            </a:fld>
            <a:endParaRPr lang="en-US"/>
          </a:p>
        </p:txBody>
      </p:sp>
    </p:spTree>
    <p:extLst>
      <p:ext uri="{BB962C8B-B14F-4D97-AF65-F5344CB8AC3E}">
        <p14:creationId xmlns:p14="http://schemas.microsoft.com/office/powerpoint/2010/main" val="2394396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5/29/25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5/29/25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5/29/25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1.sv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1.sv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1.sv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1.sv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11.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for a company&#10;&#10;Description automatically generated">
            <a:extLst>
              <a:ext uri="{FF2B5EF4-FFF2-40B4-BE49-F238E27FC236}">
                <a16:creationId xmlns:a16="http://schemas.microsoft.com/office/drawing/2014/main" id="{564ABA3E-480B-E21F-5C43-FDB6055F621B}"/>
              </a:ext>
            </a:extLst>
          </p:cNvPr>
          <p:cNvPicPr>
            <a:picLocks noChangeAspect="1"/>
          </p:cNvPicPr>
          <p:nvPr/>
        </p:nvPicPr>
        <p:blipFill>
          <a:blip r:embed="rId3"/>
          <a:stretch>
            <a:fillRect/>
          </a:stretch>
        </p:blipFill>
        <p:spPr>
          <a:xfrm>
            <a:off x="0" y="1924"/>
            <a:ext cx="12191999" cy="6854151"/>
          </a:xfrm>
          <a:prstGeom prst="rect">
            <a:avLst/>
          </a:prstGeom>
        </p:spPr>
      </p:pic>
      <p:pic>
        <p:nvPicPr>
          <p:cNvPr id="2" name="Picture 1" descr="A green and blue background with white text&#10;&#10;Description automatically generated">
            <a:extLst>
              <a:ext uri="{FF2B5EF4-FFF2-40B4-BE49-F238E27FC236}">
                <a16:creationId xmlns:a16="http://schemas.microsoft.com/office/drawing/2014/main" id="{2AF00C2D-B96E-9C41-58C6-01F9DB9E36E9}"/>
              </a:ext>
            </a:extLst>
          </p:cNvPr>
          <p:cNvPicPr>
            <a:picLocks noChangeAspect="1"/>
          </p:cNvPicPr>
          <p:nvPr/>
        </p:nvPicPr>
        <p:blipFill>
          <a:blip r:embed="rId4"/>
          <a:stretch>
            <a:fillRect/>
          </a:stretch>
        </p:blipFill>
        <p:spPr>
          <a:xfrm>
            <a:off x="-3114" y="4758"/>
            <a:ext cx="12192000" cy="6855218"/>
          </a:xfrm>
          <a:prstGeom prst="rect">
            <a:avLst/>
          </a:prstGeom>
        </p:spPr>
      </p:pic>
      <p:pic>
        <p:nvPicPr>
          <p:cNvPr id="7" name="Picture 6" descr="A cartoon of a child with a graduation cap and a scooter&#10;&#10;Description automatically generated">
            <a:extLst>
              <a:ext uri="{FF2B5EF4-FFF2-40B4-BE49-F238E27FC236}">
                <a16:creationId xmlns:a16="http://schemas.microsoft.com/office/drawing/2014/main" id="{0A0E6448-2AE5-ED7D-07C4-27DAD394D058}"/>
              </a:ext>
            </a:extLst>
          </p:cNvPr>
          <p:cNvPicPr>
            <a:picLocks noChangeAspect="1"/>
          </p:cNvPicPr>
          <p:nvPr/>
        </p:nvPicPr>
        <p:blipFill>
          <a:blip r:embed="rId5"/>
          <a:stretch>
            <a:fillRect/>
          </a:stretch>
        </p:blipFill>
        <p:spPr>
          <a:xfrm>
            <a:off x="4831021" y="5178395"/>
            <a:ext cx="1085207" cy="1542798"/>
          </a:xfrm>
          <a:prstGeom prst="rect">
            <a:avLst/>
          </a:prstGeom>
        </p:spPr>
      </p:pic>
      <p:pic>
        <p:nvPicPr>
          <p:cNvPr id="13" name="Picture 12" descr="A group of buildings with a dome roof&#10;&#10;Description automatically generated">
            <a:extLst>
              <a:ext uri="{FF2B5EF4-FFF2-40B4-BE49-F238E27FC236}">
                <a16:creationId xmlns:a16="http://schemas.microsoft.com/office/drawing/2014/main" id="{B08BC98E-CF9C-9278-CAF2-AE50A509623C}"/>
              </a:ext>
            </a:extLst>
          </p:cNvPr>
          <p:cNvPicPr>
            <a:picLocks noChangeAspect="1"/>
          </p:cNvPicPr>
          <p:nvPr/>
        </p:nvPicPr>
        <p:blipFill>
          <a:blip r:embed="rId6"/>
          <a:stretch>
            <a:fillRect/>
          </a:stretch>
        </p:blipFill>
        <p:spPr>
          <a:xfrm>
            <a:off x="6237162" y="5168352"/>
            <a:ext cx="1365308" cy="1555371"/>
          </a:xfrm>
          <a:prstGeom prst="rect">
            <a:avLst/>
          </a:prstGeom>
        </p:spPr>
      </p:pic>
    </p:spTree>
    <p:extLst>
      <p:ext uri="{BB962C8B-B14F-4D97-AF65-F5344CB8AC3E}">
        <p14:creationId xmlns:p14="http://schemas.microsoft.com/office/powerpoint/2010/main" val="2368225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87500-E242-927E-C0E1-796EA801C7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250655-0150-CBAF-D83D-AC67678FB1C7}"/>
              </a:ext>
            </a:extLst>
          </p:cNvPr>
          <p:cNvSpPr>
            <a:spLocks noGrp="1"/>
          </p:cNvSpPr>
          <p:nvPr>
            <p:ph type="title"/>
          </p:nvPr>
        </p:nvSpPr>
        <p:spPr>
          <a:xfrm>
            <a:off x="1" y="337658"/>
            <a:ext cx="12191999" cy="1487967"/>
          </a:xfrm>
          <a:solidFill>
            <a:srgbClr val="549C88"/>
          </a:solidFill>
        </p:spPr>
        <p:txBody>
          <a:bodyPr/>
          <a:lstStyle/>
          <a:p>
            <a:r>
              <a:rPr lang="en-US" b="1" dirty="0">
                <a:solidFill>
                  <a:schemeClr val="bg1"/>
                </a:solidFill>
                <a:latin typeface="Roboto"/>
                <a:ea typeface="Roboto"/>
                <a:cs typeface="Roboto"/>
              </a:rPr>
              <a:t>Past Project, Bend (Planning Students)</a:t>
            </a:r>
          </a:p>
        </p:txBody>
      </p:sp>
      <p:pic>
        <p:nvPicPr>
          <p:cNvPr id="11" name="Graphic 10">
            <a:extLst>
              <a:ext uri="{FF2B5EF4-FFF2-40B4-BE49-F238E27FC236}">
                <a16:creationId xmlns:a16="http://schemas.microsoft.com/office/drawing/2014/main" id="{927F4E50-85A4-2DCA-F61A-D829042414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50433" y="6154594"/>
            <a:ext cx="2002598" cy="456853"/>
          </a:xfrm>
          <a:prstGeom prst="rect">
            <a:avLst/>
          </a:prstGeom>
        </p:spPr>
      </p:pic>
      <p:sp>
        <p:nvSpPr>
          <p:cNvPr id="4" name="Content Placeholder 3">
            <a:extLst>
              <a:ext uri="{FF2B5EF4-FFF2-40B4-BE49-F238E27FC236}">
                <a16:creationId xmlns:a16="http://schemas.microsoft.com/office/drawing/2014/main" id="{A436D7D7-E00E-E3A1-B119-7E1F92D7F0FA}"/>
              </a:ext>
            </a:extLst>
          </p:cNvPr>
          <p:cNvSpPr>
            <a:spLocks noGrp="1"/>
          </p:cNvSpPr>
          <p:nvPr>
            <p:ph idx="1"/>
          </p:nvPr>
        </p:nvSpPr>
        <p:spPr>
          <a:xfrm>
            <a:off x="0" y="2054711"/>
            <a:ext cx="3738281" cy="4803289"/>
          </a:xfrm>
        </p:spPr>
        <p:txBody>
          <a:bodyPr>
            <a:noAutofit/>
          </a:bodyPr>
          <a:lstStyle/>
          <a:p>
            <a:r>
              <a:rPr lang="en-US" sz="2900" b="1" dirty="0">
                <a:solidFill>
                  <a:srgbClr val="304089"/>
                </a:solidFill>
                <a:latin typeface="Roboto" panose="02000000000000000000" pitchFamily="2" charset="0"/>
                <a:ea typeface="Roboto" panose="02000000000000000000" pitchFamily="2" charset="0"/>
                <a:cs typeface="Roboto" panose="02000000000000000000" pitchFamily="2" charset="0"/>
              </a:rPr>
              <a:t>Mobility options: </a:t>
            </a:r>
            <a:r>
              <a:rPr lang="en-US" sz="2900" dirty="0">
                <a:latin typeface="Roboto" panose="02000000000000000000" pitchFamily="2" charset="0"/>
                <a:ea typeface="Roboto" panose="02000000000000000000" pitchFamily="2" charset="0"/>
                <a:cs typeface="Roboto" panose="02000000000000000000" pitchFamily="2" charset="0"/>
              </a:rPr>
              <a:t>on- and off-site transportation networks</a:t>
            </a:r>
          </a:p>
          <a:p>
            <a:r>
              <a:rPr lang="en-US" sz="2900" b="1" dirty="0">
                <a:solidFill>
                  <a:srgbClr val="304089"/>
                </a:solidFill>
                <a:latin typeface="Roboto" panose="02000000000000000000" pitchFamily="2" charset="0"/>
                <a:ea typeface="Roboto" panose="02000000000000000000" pitchFamily="2" charset="0"/>
                <a:cs typeface="Roboto" panose="02000000000000000000" pitchFamily="2" charset="0"/>
              </a:rPr>
              <a:t>Affordable housing: </a:t>
            </a:r>
            <a:r>
              <a:rPr lang="en-US" sz="2900" dirty="0">
                <a:latin typeface="Roboto" panose="02000000000000000000" pitchFamily="2" charset="0"/>
                <a:ea typeface="Roboto" panose="02000000000000000000" pitchFamily="2" charset="0"/>
                <a:cs typeface="Roboto" panose="02000000000000000000" pitchFamily="2" charset="0"/>
              </a:rPr>
              <a:t>support local workforce </a:t>
            </a:r>
          </a:p>
          <a:p>
            <a:r>
              <a:rPr lang="en-US" sz="2900" b="1" dirty="0">
                <a:solidFill>
                  <a:srgbClr val="304089"/>
                </a:solidFill>
                <a:latin typeface="Roboto" panose="02000000000000000000" pitchFamily="2" charset="0"/>
                <a:ea typeface="Roboto" panose="02000000000000000000" pitchFamily="2" charset="0"/>
                <a:cs typeface="Roboto" panose="02000000000000000000" pitchFamily="2" charset="0"/>
              </a:rPr>
              <a:t>Green spaces:</a:t>
            </a:r>
            <a:r>
              <a:rPr lang="en-US" sz="2900" dirty="0">
                <a:latin typeface="Roboto" panose="02000000000000000000" pitchFamily="2" charset="0"/>
                <a:ea typeface="Roboto" panose="02000000000000000000" pitchFamily="2" charset="0"/>
                <a:cs typeface="Roboto" panose="02000000000000000000" pitchFamily="2" charset="0"/>
              </a:rPr>
              <a:t> healthy lifestyle for all ages, incomes, and abilities</a:t>
            </a:r>
          </a:p>
        </p:txBody>
      </p:sp>
      <p:pic>
        <p:nvPicPr>
          <p:cNvPr id="6" name="Picture 5" descr="A group of people walking on a street&#10;&#10;AI-generated content may be incorrect.">
            <a:extLst>
              <a:ext uri="{FF2B5EF4-FFF2-40B4-BE49-F238E27FC236}">
                <a16:creationId xmlns:a16="http://schemas.microsoft.com/office/drawing/2014/main" id="{967D7471-8AC6-F58E-87C4-97B3BC6B32B7}"/>
              </a:ext>
            </a:extLst>
          </p:cNvPr>
          <p:cNvPicPr>
            <a:picLocks noChangeAspect="1"/>
          </p:cNvPicPr>
          <p:nvPr/>
        </p:nvPicPr>
        <p:blipFill>
          <a:blip r:embed="rId5">
            <a:extLst>
              <a:ext uri="{28A0092B-C50C-407E-A947-70E740481C1C}">
                <a14:useLocalDpi xmlns:a14="http://schemas.microsoft.com/office/drawing/2010/main" val="0"/>
              </a:ext>
            </a:extLst>
          </a:blip>
          <a:srcRect l="3613" r="10976"/>
          <a:stretch>
            <a:fillRect/>
          </a:stretch>
        </p:blipFill>
        <p:spPr>
          <a:xfrm>
            <a:off x="3738281" y="2054711"/>
            <a:ext cx="8453719" cy="4803289"/>
          </a:xfrm>
          <a:prstGeom prst="rect">
            <a:avLst/>
          </a:prstGeom>
        </p:spPr>
      </p:pic>
    </p:spTree>
    <p:extLst>
      <p:ext uri="{BB962C8B-B14F-4D97-AF65-F5344CB8AC3E}">
        <p14:creationId xmlns:p14="http://schemas.microsoft.com/office/powerpoint/2010/main" val="856488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AA6BE-8AFF-ADF1-636D-0B1D976DBC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3DDC81-21E8-6D8F-77CD-A54A9C0DDA6A}"/>
              </a:ext>
            </a:extLst>
          </p:cNvPr>
          <p:cNvSpPr>
            <a:spLocks noGrp="1"/>
          </p:cNvSpPr>
          <p:nvPr>
            <p:ph type="title"/>
          </p:nvPr>
        </p:nvSpPr>
        <p:spPr>
          <a:xfrm>
            <a:off x="0" y="337658"/>
            <a:ext cx="12196815" cy="1487967"/>
          </a:xfrm>
          <a:solidFill>
            <a:srgbClr val="549C88"/>
          </a:solidFill>
        </p:spPr>
        <p:txBody>
          <a:bodyPr/>
          <a:lstStyle/>
          <a:p>
            <a:r>
              <a:rPr lang="en-US" b="1" dirty="0">
                <a:solidFill>
                  <a:schemeClr val="bg1"/>
                </a:solidFill>
                <a:latin typeface="Roboto"/>
                <a:ea typeface="Roboto"/>
                <a:cs typeface="Roboto"/>
              </a:rPr>
              <a:t> Past Project, Gresham (Architecture Students)</a:t>
            </a:r>
          </a:p>
        </p:txBody>
      </p:sp>
      <p:pic>
        <p:nvPicPr>
          <p:cNvPr id="11" name="Graphic 10">
            <a:extLst>
              <a:ext uri="{FF2B5EF4-FFF2-40B4-BE49-F238E27FC236}">
                <a16:creationId xmlns:a16="http://schemas.microsoft.com/office/drawing/2014/main" id="{DC48A355-58B3-C427-4FA3-C405D49202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50433" y="6154594"/>
            <a:ext cx="2002598" cy="456853"/>
          </a:xfrm>
          <a:prstGeom prst="rect">
            <a:avLst/>
          </a:prstGeom>
        </p:spPr>
      </p:pic>
      <p:sp>
        <p:nvSpPr>
          <p:cNvPr id="4" name="Content Placeholder 3">
            <a:extLst>
              <a:ext uri="{FF2B5EF4-FFF2-40B4-BE49-F238E27FC236}">
                <a16:creationId xmlns:a16="http://schemas.microsoft.com/office/drawing/2014/main" id="{EA07A681-1472-A3BF-0DDD-F49F22A86BD1}"/>
              </a:ext>
            </a:extLst>
          </p:cNvPr>
          <p:cNvSpPr>
            <a:spLocks noGrp="1"/>
          </p:cNvSpPr>
          <p:nvPr>
            <p:ph idx="1"/>
          </p:nvPr>
        </p:nvSpPr>
        <p:spPr>
          <a:xfrm>
            <a:off x="88900" y="1866057"/>
            <a:ext cx="4711700" cy="4991943"/>
          </a:xfrm>
        </p:spPr>
        <p:txBody>
          <a:bodyPr>
            <a:normAutofit/>
          </a:bodyPr>
          <a:lstStyle/>
          <a:p>
            <a:r>
              <a:rPr lang="en-US" sz="2900" dirty="0"/>
              <a:t>Create a vibrant, small-scale, walkable downtown</a:t>
            </a:r>
          </a:p>
          <a:p>
            <a:r>
              <a:rPr lang="en-US" sz="2900" dirty="0"/>
              <a:t>Activate adjoining Main City Park </a:t>
            </a:r>
          </a:p>
          <a:p>
            <a:r>
              <a:rPr lang="en-US" sz="2900" dirty="0"/>
              <a:t>Design a community center that elevates inclusivity</a:t>
            </a:r>
          </a:p>
          <a:p>
            <a:pPr lvl="1"/>
            <a:r>
              <a:rPr lang="en-US" sz="2700" dirty="0"/>
              <a:t>ensure people feel safe</a:t>
            </a:r>
          </a:p>
          <a:p>
            <a:pPr lvl="1"/>
            <a:r>
              <a:rPr lang="en-US" sz="2700" dirty="0"/>
              <a:t>serve Gresham’s diverse ethnic communities, city residents, and all ages</a:t>
            </a:r>
          </a:p>
        </p:txBody>
      </p:sp>
      <p:pic>
        <p:nvPicPr>
          <p:cNvPr id="5" name="Picture 4" descr="A group of people in a building&#10;&#10;AI-generated content may be incorrect.">
            <a:extLst>
              <a:ext uri="{FF2B5EF4-FFF2-40B4-BE49-F238E27FC236}">
                <a16:creationId xmlns:a16="http://schemas.microsoft.com/office/drawing/2014/main" id="{8284B51C-7B00-D970-2937-69F066C99DEC}"/>
              </a:ext>
            </a:extLst>
          </p:cNvPr>
          <p:cNvPicPr>
            <a:picLocks noChangeAspect="1"/>
          </p:cNvPicPr>
          <p:nvPr/>
        </p:nvPicPr>
        <p:blipFill>
          <a:blip r:embed="rId5">
            <a:extLst>
              <a:ext uri="{28A0092B-C50C-407E-A947-70E740481C1C}">
                <a14:useLocalDpi xmlns:a14="http://schemas.microsoft.com/office/drawing/2010/main" val="0"/>
              </a:ext>
            </a:extLst>
          </a:blip>
          <a:srcRect l="2813" t="2112" r="2483"/>
          <a:stretch>
            <a:fillRect/>
          </a:stretch>
        </p:blipFill>
        <p:spPr>
          <a:xfrm>
            <a:off x="4927600" y="1825625"/>
            <a:ext cx="7264400" cy="5032375"/>
          </a:xfrm>
          <a:prstGeom prst="rect">
            <a:avLst/>
          </a:prstGeom>
        </p:spPr>
      </p:pic>
    </p:spTree>
    <p:extLst>
      <p:ext uri="{BB962C8B-B14F-4D97-AF65-F5344CB8AC3E}">
        <p14:creationId xmlns:p14="http://schemas.microsoft.com/office/powerpoint/2010/main" val="2224854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9E342-647C-8775-310E-577C74FF0A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3E504A-4DE9-9413-ED95-48FCDA71FE59}"/>
              </a:ext>
            </a:extLst>
          </p:cNvPr>
          <p:cNvSpPr>
            <a:spLocks noGrp="1"/>
          </p:cNvSpPr>
          <p:nvPr>
            <p:ph type="title"/>
          </p:nvPr>
        </p:nvSpPr>
        <p:spPr>
          <a:xfrm>
            <a:off x="0" y="318608"/>
            <a:ext cx="12196815" cy="1487967"/>
          </a:xfrm>
          <a:solidFill>
            <a:srgbClr val="549C88"/>
          </a:solidFill>
        </p:spPr>
        <p:txBody>
          <a:bodyPr/>
          <a:lstStyle/>
          <a:p>
            <a:r>
              <a:rPr lang="en-US" b="1" dirty="0">
                <a:solidFill>
                  <a:schemeClr val="bg1"/>
                </a:solidFill>
                <a:latin typeface="Roboto"/>
                <a:ea typeface="Roboto"/>
                <a:cs typeface="Roboto"/>
              </a:rPr>
              <a:t> Past Project, Gresham (Architecture Students)</a:t>
            </a:r>
          </a:p>
        </p:txBody>
      </p:sp>
      <p:pic>
        <p:nvPicPr>
          <p:cNvPr id="11" name="Graphic 10">
            <a:extLst>
              <a:ext uri="{FF2B5EF4-FFF2-40B4-BE49-F238E27FC236}">
                <a16:creationId xmlns:a16="http://schemas.microsoft.com/office/drawing/2014/main" id="{EF3B0F34-63AC-D2B8-E7CD-9A7DB23599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50433" y="6154594"/>
            <a:ext cx="2002598" cy="456853"/>
          </a:xfrm>
          <a:prstGeom prst="rect">
            <a:avLst/>
          </a:prstGeom>
        </p:spPr>
      </p:pic>
      <p:sp>
        <p:nvSpPr>
          <p:cNvPr id="4" name="Content Placeholder 3">
            <a:extLst>
              <a:ext uri="{FF2B5EF4-FFF2-40B4-BE49-F238E27FC236}">
                <a16:creationId xmlns:a16="http://schemas.microsoft.com/office/drawing/2014/main" id="{F5486AB5-CE82-B1DA-78B2-BE4675392654}"/>
              </a:ext>
            </a:extLst>
          </p:cNvPr>
          <p:cNvSpPr>
            <a:spLocks noGrp="1"/>
          </p:cNvSpPr>
          <p:nvPr>
            <p:ph idx="1"/>
          </p:nvPr>
        </p:nvSpPr>
        <p:spPr>
          <a:xfrm>
            <a:off x="0" y="1827957"/>
            <a:ext cx="4414785" cy="4991942"/>
          </a:xfrm>
        </p:spPr>
        <p:txBody>
          <a:bodyPr>
            <a:noAutofit/>
          </a:bodyPr>
          <a:lstStyle/>
          <a:p>
            <a:pPr fontAlgn="base"/>
            <a:r>
              <a:rPr lang="en-US" sz="2400" dirty="0"/>
              <a:t>Youth-oriented, sports areas </a:t>
            </a:r>
          </a:p>
          <a:p>
            <a:pPr fontAlgn="base"/>
            <a:r>
              <a:rPr lang="en-US" sz="2400" dirty="0"/>
              <a:t>Food access, restaurants and communal dining</a:t>
            </a:r>
          </a:p>
          <a:p>
            <a:pPr fontAlgn="base"/>
            <a:r>
              <a:rPr lang="en-US" sz="2400" dirty="0"/>
              <a:t>Smaller, intimate outdoor or semi-outdoor spaces for informal gatherings, neighborhood-level connection</a:t>
            </a:r>
          </a:p>
          <a:p>
            <a:pPr fontAlgn="base"/>
            <a:r>
              <a:rPr lang="en-US" sz="2400" dirty="0"/>
              <a:t>Spaces that prioritize vulnerable populations privacy and support &gt; meditation rooms, healing gardens, and reflective areas that foster wellness</a:t>
            </a:r>
          </a:p>
        </p:txBody>
      </p:sp>
      <p:pic>
        <p:nvPicPr>
          <p:cNvPr id="8" name="Picture 7" descr="A building with a pool and trees&#10;&#10;AI-generated content may be incorrect.">
            <a:extLst>
              <a:ext uri="{FF2B5EF4-FFF2-40B4-BE49-F238E27FC236}">
                <a16:creationId xmlns:a16="http://schemas.microsoft.com/office/drawing/2014/main" id="{98656E66-AFE3-7E40-A181-02E424DE1ECB}"/>
              </a:ext>
            </a:extLst>
          </p:cNvPr>
          <p:cNvPicPr>
            <a:picLocks noChangeAspect="1"/>
          </p:cNvPicPr>
          <p:nvPr/>
        </p:nvPicPr>
        <p:blipFill>
          <a:blip r:embed="rId5">
            <a:extLst>
              <a:ext uri="{28A0092B-C50C-407E-A947-70E740481C1C}">
                <a14:useLocalDpi xmlns:a14="http://schemas.microsoft.com/office/drawing/2010/main" val="0"/>
              </a:ext>
            </a:extLst>
          </a:blip>
          <a:srcRect t="3683"/>
          <a:stretch>
            <a:fillRect/>
          </a:stretch>
        </p:blipFill>
        <p:spPr>
          <a:xfrm>
            <a:off x="4419600" y="1800224"/>
            <a:ext cx="7772400" cy="5032375"/>
          </a:xfrm>
          <a:prstGeom prst="rect">
            <a:avLst/>
          </a:prstGeom>
        </p:spPr>
      </p:pic>
    </p:spTree>
    <p:extLst>
      <p:ext uri="{BB962C8B-B14F-4D97-AF65-F5344CB8AC3E}">
        <p14:creationId xmlns:p14="http://schemas.microsoft.com/office/powerpoint/2010/main" val="3271955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126A5-B67D-04D6-D195-8B4A04B93A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C3ECFF-090B-2EB8-975A-A4F771797795}"/>
              </a:ext>
            </a:extLst>
          </p:cNvPr>
          <p:cNvSpPr>
            <a:spLocks noGrp="1"/>
          </p:cNvSpPr>
          <p:nvPr>
            <p:ph type="title"/>
          </p:nvPr>
        </p:nvSpPr>
        <p:spPr>
          <a:xfrm>
            <a:off x="0" y="337658"/>
            <a:ext cx="12196815" cy="1487967"/>
          </a:xfrm>
          <a:solidFill>
            <a:srgbClr val="549C88"/>
          </a:solidFill>
        </p:spPr>
        <p:txBody>
          <a:bodyPr/>
          <a:lstStyle/>
          <a:p>
            <a:r>
              <a:rPr lang="en-US" b="1" dirty="0">
                <a:solidFill>
                  <a:schemeClr val="bg1"/>
                </a:solidFill>
                <a:latin typeface="Roboto"/>
                <a:ea typeface="Roboto"/>
                <a:cs typeface="Roboto"/>
              </a:rPr>
              <a:t> Past Project, Sisters (Architecture Students)</a:t>
            </a:r>
          </a:p>
        </p:txBody>
      </p:sp>
      <p:pic>
        <p:nvPicPr>
          <p:cNvPr id="11" name="Graphic 10">
            <a:extLst>
              <a:ext uri="{FF2B5EF4-FFF2-40B4-BE49-F238E27FC236}">
                <a16:creationId xmlns:a16="http://schemas.microsoft.com/office/drawing/2014/main" id="{6185B86B-F7F2-611E-5A41-0F476623A7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50433" y="6154594"/>
            <a:ext cx="2002598" cy="456853"/>
          </a:xfrm>
          <a:prstGeom prst="rect">
            <a:avLst/>
          </a:prstGeom>
        </p:spPr>
      </p:pic>
      <p:sp>
        <p:nvSpPr>
          <p:cNvPr id="4" name="Content Placeholder 3">
            <a:extLst>
              <a:ext uri="{FF2B5EF4-FFF2-40B4-BE49-F238E27FC236}">
                <a16:creationId xmlns:a16="http://schemas.microsoft.com/office/drawing/2014/main" id="{598BED0A-3430-CE3B-2597-B5C56464152E}"/>
              </a:ext>
            </a:extLst>
          </p:cNvPr>
          <p:cNvSpPr>
            <a:spLocks noGrp="1"/>
          </p:cNvSpPr>
          <p:nvPr>
            <p:ph idx="1"/>
          </p:nvPr>
        </p:nvSpPr>
        <p:spPr>
          <a:xfrm>
            <a:off x="106679" y="2031682"/>
            <a:ext cx="5867401" cy="4826318"/>
          </a:xfrm>
        </p:spPr>
        <p:txBody>
          <a:bodyPr>
            <a:normAutofit/>
          </a:bodyPr>
          <a:lstStyle/>
          <a:p>
            <a:pPr marL="0" indent="0">
              <a:buNone/>
            </a:pPr>
            <a:r>
              <a:rPr lang="en-US" sz="2900" b="1" dirty="0">
                <a:solidFill>
                  <a:srgbClr val="304089"/>
                </a:solidFill>
                <a:latin typeface="Roboto" panose="02000000000000000000" pitchFamily="2" charset="0"/>
                <a:ea typeface="Roboto" panose="02000000000000000000" pitchFamily="2" charset="0"/>
                <a:cs typeface="Roboto" panose="02000000000000000000" pitchFamily="2" charset="0"/>
              </a:rPr>
              <a:t>Sisters Elementary School and Site Adaptive Reuse</a:t>
            </a:r>
            <a:r>
              <a:rPr lang="en-US" sz="2900" b="1" dirty="0">
                <a:latin typeface="Roboto" panose="02000000000000000000" pitchFamily="2" charset="0"/>
                <a:ea typeface="Roboto" panose="02000000000000000000" pitchFamily="2" charset="0"/>
                <a:cs typeface="Roboto" panose="02000000000000000000" pitchFamily="2" charset="0"/>
              </a:rPr>
              <a:t>: </a:t>
            </a:r>
          </a:p>
          <a:p>
            <a:r>
              <a:rPr lang="en-US" sz="2900" dirty="0">
                <a:latin typeface="Roboto" panose="02000000000000000000" pitchFamily="2" charset="0"/>
                <a:ea typeface="Roboto" panose="02000000000000000000" pitchFamily="2" charset="0"/>
                <a:cs typeface="Roboto" panose="02000000000000000000" pitchFamily="2" charset="0"/>
              </a:rPr>
              <a:t>Workforce housing </a:t>
            </a:r>
          </a:p>
          <a:p>
            <a:r>
              <a:rPr lang="en-US" sz="2900" dirty="0">
                <a:latin typeface="Roboto" panose="02000000000000000000" pitchFamily="2" charset="0"/>
                <a:ea typeface="Roboto" panose="02000000000000000000" pitchFamily="2" charset="0"/>
                <a:cs typeface="Roboto" panose="02000000000000000000" pitchFamily="2" charset="0"/>
              </a:rPr>
              <a:t>Community recreation uses and spaces as design anchors &gt; community center, indoor and outdoor recreation areas </a:t>
            </a:r>
          </a:p>
          <a:p>
            <a:r>
              <a:rPr lang="en-US" sz="2900" dirty="0">
                <a:latin typeface="Roboto" panose="02000000000000000000" pitchFamily="2" charset="0"/>
                <a:ea typeface="Roboto" panose="02000000000000000000" pitchFamily="2" charset="0"/>
                <a:cs typeface="Roboto" panose="02000000000000000000" pitchFamily="2" charset="0"/>
              </a:rPr>
              <a:t>Increased density housing: apartments, duplexes, and quadplexes </a:t>
            </a:r>
          </a:p>
        </p:txBody>
      </p:sp>
      <p:pic>
        <p:nvPicPr>
          <p:cNvPr id="8" name="Picture 7" descr="A group of women sitting around a table&#10;&#10;AI-generated content may be incorrect.">
            <a:extLst>
              <a:ext uri="{FF2B5EF4-FFF2-40B4-BE49-F238E27FC236}">
                <a16:creationId xmlns:a16="http://schemas.microsoft.com/office/drawing/2014/main" id="{2066FDF2-F393-9972-798F-83C4960FD39B}"/>
              </a:ext>
            </a:extLst>
          </p:cNvPr>
          <p:cNvPicPr>
            <a:picLocks noChangeAspect="1"/>
          </p:cNvPicPr>
          <p:nvPr/>
        </p:nvPicPr>
        <p:blipFill>
          <a:blip r:embed="rId5">
            <a:extLst>
              <a:ext uri="{28A0092B-C50C-407E-A947-70E740481C1C}">
                <a14:useLocalDpi xmlns:a14="http://schemas.microsoft.com/office/drawing/2010/main" val="0"/>
              </a:ext>
            </a:extLst>
          </a:blip>
          <a:srcRect l="8627" t="2880" r="14510"/>
          <a:stretch>
            <a:fillRect/>
          </a:stretch>
        </p:blipFill>
        <p:spPr>
          <a:xfrm>
            <a:off x="6217920" y="1825625"/>
            <a:ext cx="5974080" cy="5032375"/>
          </a:xfrm>
          <a:prstGeom prst="rect">
            <a:avLst/>
          </a:prstGeom>
        </p:spPr>
      </p:pic>
    </p:spTree>
    <p:extLst>
      <p:ext uri="{BB962C8B-B14F-4D97-AF65-F5344CB8AC3E}">
        <p14:creationId xmlns:p14="http://schemas.microsoft.com/office/powerpoint/2010/main" val="1089947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88714-0AF2-9DA0-C703-C3F1FCCF28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C17604-49DF-CD42-9E78-2BD2AF40E096}"/>
              </a:ext>
            </a:extLst>
          </p:cNvPr>
          <p:cNvSpPr>
            <a:spLocks noGrp="1"/>
          </p:cNvSpPr>
          <p:nvPr>
            <p:ph type="title"/>
          </p:nvPr>
        </p:nvSpPr>
        <p:spPr>
          <a:xfrm>
            <a:off x="0" y="337658"/>
            <a:ext cx="12196815" cy="1487967"/>
          </a:xfrm>
          <a:solidFill>
            <a:srgbClr val="549C88"/>
          </a:solidFill>
        </p:spPr>
        <p:txBody>
          <a:bodyPr/>
          <a:lstStyle/>
          <a:p>
            <a:r>
              <a:rPr lang="en-US" b="1" dirty="0">
                <a:solidFill>
                  <a:schemeClr val="bg1"/>
                </a:solidFill>
                <a:latin typeface="Roboto"/>
                <a:ea typeface="Roboto"/>
                <a:cs typeface="Roboto"/>
              </a:rPr>
              <a:t> Past Project, Oakridge (Architecture Students)</a:t>
            </a:r>
          </a:p>
        </p:txBody>
      </p:sp>
      <p:pic>
        <p:nvPicPr>
          <p:cNvPr id="11" name="Graphic 10">
            <a:extLst>
              <a:ext uri="{FF2B5EF4-FFF2-40B4-BE49-F238E27FC236}">
                <a16:creationId xmlns:a16="http://schemas.microsoft.com/office/drawing/2014/main" id="{C0226210-F88D-0B75-D549-560D0246B3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50433" y="6154594"/>
            <a:ext cx="2002598" cy="456853"/>
          </a:xfrm>
          <a:prstGeom prst="rect">
            <a:avLst/>
          </a:prstGeom>
        </p:spPr>
      </p:pic>
      <p:sp>
        <p:nvSpPr>
          <p:cNvPr id="4" name="Content Placeholder 3">
            <a:extLst>
              <a:ext uri="{FF2B5EF4-FFF2-40B4-BE49-F238E27FC236}">
                <a16:creationId xmlns:a16="http://schemas.microsoft.com/office/drawing/2014/main" id="{4C2B2A50-5DBD-080F-A824-C968D5A48E4F}"/>
              </a:ext>
            </a:extLst>
          </p:cNvPr>
          <p:cNvSpPr>
            <a:spLocks noGrp="1"/>
          </p:cNvSpPr>
          <p:nvPr>
            <p:ph idx="1"/>
          </p:nvPr>
        </p:nvSpPr>
        <p:spPr>
          <a:xfrm>
            <a:off x="228598" y="1857710"/>
            <a:ext cx="5867401" cy="4997115"/>
          </a:xfrm>
        </p:spPr>
        <p:txBody>
          <a:bodyPr>
            <a:normAutofit/>
          </a:bodyPr>
          <a:lstStyle/>
          <a:p>
            <a:pPr marL="0" indent="0">
              <a:buNone/>
            </a:pPr>
            <a:r>
              <a:rPr lang="en-US" sz="2900" b="1" dirty="0">
                <a:solidFill>
                  <a:srgbClr val="304089"/>
                </a:solidFill>
                <a:latin typeface="Roboto" panose="02000000000000000000" pitchFamily="2" charset="0"/>
                <a:ea typeface="Roboto" panose="02000000000000000000" pitchFamily="2" charset="0"/>
                <a:cs typeface="Roboto" panose="02000000000000000000" pitchFamily="2" charset="0"/>
              </a:rPr>
              <a:t>Student designs informed by :</a:t>
            </a:r>
          </a:p>
          <a:p>
            <a:r>
              <a:rPr lang="en-US" sz="2900" dirty="0"/>
              <a:t>Multiple site visits</a:t>
            </a:r>
          </a:p>
          <a:p>
            <a:r>
              <a:rPr lang="en-US" sz="2900" dirty="0"/>
              <a:t>Visits to the Oakridge museum, first Friday Art Walk, city council meeting</a:t>
            </a:r>
          </a:p>
          <a:p>
            <a:r>
              <a:rPr lang="en-US" sz="2900" dirty="0"/>
              <a:t>Conversations with city staff, elected officials, stakeholders such as property owners and local realtors, and community  members</a:t>
            </a:r>
          </a:p>
        </p:txBody>
      </p:sp>
      <p:pic>
        <p:nvPicPr>
          <p:cNvPr id="3" name="Picture 2" descr="A group of people standing in a field&#10;&#10;AI-generated content may be incorrect.">
            <a:extLst>
              <a:ext uri="{FF2B5EF4-FFF2-40B4-BE49-F238E27FC236}">
                <a16:creationId xmlns:a16="http://schemas.microsoft.com/office/drawing/2014/main" id="{DEFEF7CD-EA2F-A203-EACE-1001BC8423AB}"/>
              </a:ext>
            </a:extLst>
          </p:cNvPr>
          <p:cNvPicPr>
            <a:picLocks noChangeAspect="1"/>
          </p:cNvPicPr>
          <p:nvPr/>
        </p:nvPicPr>
        <p:blipFill>
          <a:blip r:embed="rId5">
            <a:extLst>
              <a:ext uri="{28A0092B-C50C-407E-A947-70E740481C1C}">
                <a14:useLocalDpi xmlns:a14="http://schemas.microsoft.com/office/drawing/2010/main" val="0"/>
              </a:ext>
            </a:extLst>
          </a:blip>
          <a:srcRect l="784" t="14276" r="21465"/>
          <a:stretch>
            <a:fillRect/>
          </a:stretch>
        </p:blipFill>
        <p:spPr>
          <a:xfrm>
            <a:off x="6163803" y="1857710"/>
            <a:ext cx="6043059" cy="4997115"/>
          </a:xfrm>
          <a:prstGeom prst="rect">
            <a:avLst/>
          </a:prstGeom>
        </p:spPr>
      </p:pic>
    </p:spTree>
    <p:extLst>
      <p:ext uri="{BB962C8B-B14F-4D97-AF65-F5344CB8AC3E}">
        <p14:creationId xmlns:p14="http://schemas.microsoft.com/office/powerpoint/2010/main" val="3333263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4500C-C840-5E36-FB9D-072EA4BB9C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C4202B-3E12-77B9-FCD8-3D150F9FF24E}"/>
              </a:ext>
            </a:extLst>
          </p:cNvPr>
          <p:cNvSpPr>
            <a:spLocks noGrp="1"/>
          </p:cNvSpPr>
          <p:nvPr>
            <p:ph type="title"/>
          </p:nvPr>
        </p:nvSpPr>
        <p:spPr>
          <a:xfrm>
            <a:off x="0" y="0"/>
            <a:ext cx="4520673" cy="2493818"/>
          </a:xfrm>
          <a:solidFill>
            <a:srgbClr val="549C88"/>
          </a:solidFill>
        </p:spPr>
        <p:txBody>
          <a:bodyPr>
            <a:normAutofit fontScale="90000"/>
          </a:bodyPr>
          <a:lstStyle/>
          <a:p>
            <a:r>
              <a:rPr lang="en-US" b="1" dirty="0">
                <a:solidFill>
                  <a:schemeClr val="bg1"/>
                </a:solidFill>
                <a:latin typeface="Roboto"/>
                <a:ea typeface="Roboto"/>
                <a:cs typeface="Roboto"/>
              </a:rPr>
              <a:t>Past Project, Oakridge (Architecture Students)</a:t>
            </a:r>
          </a:p>
        </p:txBody>
      </p:sp>
      <p:pic>
        <p:nvPicPr>
          <p:cNvPr id="11" name="Graphic 10">
            <a:extLst>
              <a:ext uri="{FF2B5EF4-FFF2-40B4-BE49-F238E27FC236}">
                <a16:creationId xmlns:a16="http://schemas.microsoft.com/office/drawing/2014/main" id="{5E05B245-4E2E-39C2-9BBC-E909F952B9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50433" y="6154594"/>
            <a:ext cx="2002598" cy="456853"/>
          </a:xfrm>
          <a:prstGeom prst="rect">
            <a:avLst/>
          </a:prstGeom>
        </p:spPr>
      </p:pic>
      <p:pic>
        <p:nvPicPr>
          <p:cNvPr id="5" name="Picture 4" descr="A building with columns and columns in front of a city&#10;&#10;Description automatically generated">
            <a:extLst>
              <a:ext uri="{FF2B5EF4-FFF2-40B4-BE49-F238E27FC236}">
                <a16:creationId xmlns:a16="http://schemas.microsoft.com/office/drawing/2014/main" id="{4C95DFAC-EF3D-ACB5-B6AD-C543B6C50912}"/>
              </a:ext>
            </a:extLst>
          </p:cNvPr>
          <p:cNvPicPr>
            <a:picLocks noChangeAspect="1"/>
          </p:cNvPicPr>
          <p:nvPr/>
        </p:nvPicPr>
        <p:blipFill>
          <a:blip r:embed="rId5"/>
          <a:stretch>
            <a:fillRect/>
          </a:stretch>
        </p:blipFill>
        <p:spPr>
          <a:xfrm>
            <a:off x="10523619" y="369743"/>
            <a:ext cx="1399973" cy="1415450"/>
          </a:xfrm>
          <a:prstGeom prst="rect">
            <a:avLst/>
          </a:prstGeom>
        </p:spPr>
      </p:pic>
      <p:sp>
        <p:nvSpPr>
          <p:cNvPr id="4" name="Content Placeholder 3">
            <a:extLst>
              <a:ext uri="{FF2B5EF4-FFF2-40B4-BE49-F238E27FC236}">
                <a16:creationId xmlns:a16="http://schemas.microsoft.com/office/drawing/2014/main" id="{A1A90753-AFFD-8BE8-5A3D-C720BAF37735}"/>
              </a:ext>
            </a:extLst>
          </p:cNvPr>
          <p:cNvSpPr>
            <a:spLocks noGrp="1"/>
          </p:cNvSpPr>
          <p:nvPr>
            <p:ph idx="1"/>
          </p:nvPr>
        </p:nvSpPr>
        <p:spPr>
          <a:xfrm>
            <a:off x="228599" y="2695457"/>
            <a:ext cx="6546273" cy="4159368"/>
          </a:xfrm>
        </p:spPr>
        <p:txBody>
          <a:bodyPr>
            <a:normAutofit/>
          </a:bodyPr>
          <a:lstStyle/>
          <a:p>
            <a:pPr marL="0" indent="0">
              <a:lnSpc>
                <a:spcPct val="100000"/>
              </a:lnSpc>
              <a:buNone/>
            </a:pPr>
            <a:r>
              <a:rPr lang="en-US" sz="2900" b="1" dirty="0">
                <a:solidFill>
                  <a:srgbClr val="304089"/>
                </a:solidFill>
                <a:latin typeface="Roboto" panose="02000000000000000000" pitchFamily="2" charset="0"/>
                <a:ea typeface="Roboto" panose="02000000000000000000" pitchFamily="2" charset="0"/>
                <a:cs typeface="Roboto" panose="02000000000000000000" pitchFamily="2" charset="0"/>
              </a:rPr>
              <a:t>Student housing designs focused on:</a:t>
            </a:r>
          </a:p>
          <a:p>
            <a:r>
              <a:rPr lang="en-US" dirty="0"/>
              <a:t>Context sensitivity &gt; blending new development into existing urban fabric </a:t>
            </a:r>
          </a:p>
          <a:p>
            <a:r>
              <a:rPr lang="en-US" dirty="0"/>
              <a:t>Architectural cohesion </a:t>
            </a:r>
          </a:p>
          <a:p>
            <a:r>
              <a:rPr lang="en-US" dirty="0"/>
              <a:t>Privacy</a:t>
            </a:r>
          </a:p>
          <a:p>
            <a:r>
              <a:rPr lang="en-US" dirty="0"/>
              <a:t>Fostering community </a:t>
            </a:r>
          </a:p>
          <a:p>
            <a:r>
              <a:rPr lang="en-US" dirty="0"/>
              <a:t>Emphasis on sustainability, daylight access, walkability</a:t>
            </a:r>
          </a:p>
        </p:txBody>
      </p:sp>
      <p:pic>
        <p:nvPicPr>
          <p:cNvPr id="7" name="Picture 6" descr="A house with a garage and a garage&#10;&#10;AI-generated content may be incorrect.">
            <a:extLst>
              <a:ext uri="{FF2B5EF4-FFF2-40B4-BE49-F238E27FC236}">
                <a16:creationId xmlns:a16="http://schemas.microsoft.com/office/drawing/2014/main" id="{CCF05D96-805B-EAE7-F1A1-CEB5301E9FF5}"/>
              </a:ext>
            </a:extLst>
          </p:cNvPr>
          <p:cNvPicPr>
            <a:picLocks noChangeAspect="1"/>
          </p:cNvPicPr>
          <p:nvPr/>
        </p:nvPicPr>
        <p:blipFill>
          <a:blip r:embed="rId6">
            <a:extLst>
              <a:ext uri="{28A0092B-C50C-407E-A947-70E740481C1C}">
                <a14:useLocalDpi xmlns:a14="http://schemas.microsoft.com/office/drawing/2010/main" val="0"/>
              </a:ext>
            </a:extLst>
          </a:blip>
          <a:srcRect l="14213" t="18608" r="20428" b="19878"/>
          <a:stretch>
            <a:fillRect/>
          </a:stretch>
        </p:blipFill>
        <p:spPr>
          <a:xfrm>
            <a:off x="7112000" y="3185113"/>
            <a:ext cx="5080000" cy="3694526"/>
          </a:xfrm>
          <a:prstGeom prst="rect">
            <a:avLst/>
          </a:prstGeom>
        </p:spPr>
      </p:pic>
      <p:pic>
        <p:nvPicPr>
          <p:cNvPr id="9" name="Picture 8" descr="A blue and green building&#10;&#10;AI-generated content may be incorrect.">
            <a:extLst>
              <a:ext uri="{FF2B5EF4-FFF2-40B4-BE49-F238E27FC236}">
                <a16:creationId xmlns:a16="http://schemas.microsoft.com/office/drawing/2014/main" id="{11DE3D15-DF3F-81BE-C12F-A542E3D543EA}"/>
              </a:ext>
            </a:extLst>
          </p:cNvPr>
          <p:cNvPicPr>
            <a:picLocks noChangeAspect="1"/>
          </p:cNvPicPr>
          <p:nvPr/>
        </p:nvPicPr>
        <p:blipFill>
          <a:blip r:embed="rId7">
            <a:extLst>
              <a:ext uri="{28A0092B-C50C-407E-A947-70E740481C1C}">
                <a14:useLocalDpi xmlns:a14="http://schemas.microsoft.com/office/drawing/2010/main" val="0"/>
              </a:ext>
            </a:extLst>
          </a:blip>
          <a:srcRect l="2706" t="21483" r="3453" b="14940"/>
          <a:stretch>
            <a:fillRect/>
          </a:stretch>
        </p:blipFill>
        <p:spPr>
          <a:xfrm>
            <a:off x="4520673" y="246553"/>
            <a:ext cx="7671327" cy="2357799"/>
          </a:xfrm>
          <a:prstGeom prst="rect">
            <a:avLst/>
          </a:prstGeom>
        </p:spPr>
      </p:pic>
    </p:spTree>
    <p:extLst>
      <p:ext uri="{BB962C8B-B14F-4D97-AF65-F5344CB8AC3E}">
        <p14:creationId xmlns:p14="http://schemas.microsoft.com/office/powerpoint/2010/main" val="2236773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B7B9A-A2BF-EFEC-68CE-2E91D8FF4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508DB7-AA0D-24C8-2C9A-D35141B2D02E}"/>
              </a:ext>
            </a:extLst>
          </p:cNvPr>
          <p:cNvSpPr>
            <a:spLocks noGrp="1"/>
          </p:cNvSpPr>
          <p:nvPr>
            <p:ph type="title"/>
          </p:nvPr>
        </p:nvSpPr>
        <p:spPr>
          <a:xfrm>
            <a:off x="0" y="337658"/>
            <a:ext cx="3797299" cy="2847514"/>
          </a:xfrm>
          <a:solidFill>
            <a:srgbClr val="549C88"/>
          </a:solidFill>
        </p:spPr>
        <p:txBody>
          <a:bodyPr>
            <a:normAutofit/>
          </a:bodyPr>
          <a:lstStyle/>
          <a:p>
            <a:r>
              <a:rPr lang="en-US" b="1" dirty="0">
                <a:solidFill>
                  <a:schemeClr val="bg1"/>
                </a:solidFill>
                <a:latin typeface="Roboto"/>
                <a:ea typeface="Roboto"/>
                <a:cs typeface="Roboto"/>
              </a:rPr>
              <a:t>Past Project, Salem </a:t>
            </a:r>
            <a:br>
              <a:rPr lang="en-US" b="1" dirty="0">
                <a:solidFill>
                  <a:schemeClr val="bg1"/>
                </a:solidFill>
                <a:latin typeface="Roboto"/>
                <a:ea typeface="Roboto"/>
                <a:cs typeface="Roboto"/>
              </a:rPr>
            </a:br>
            <a:r>
              <a:rPr lang="en-US" b="1" dirty="0">
                <a:solidFill>
                  <a:schemeClr val="bg1"/>
                </a:solidFill>
                <a:latin typeface="Roboto"/>
                <a:ea typeface="Roboto"/>
                <a:cs typeface="Roboto"/>
              </a:rPr>
              <a:t>UO Arch &amp; OSU </a:t>
            </a:r>
            <a:r>
              <a:rPr lang="en-US" b="1" dirty="0" err="1">
                <a:solidFill>
                  <a:schemeClr val="bg1"/>
                </a:solidFill>
                <a:latin typeface="Roboto"/>
                <a:ea typeface="Roboto"/>
                <a:cs typeface="Roboto"/>
              </a:rPr>
              <a:t>Engr’g</a:t>
            </a:r>
            <a:endParaRPr lang="en-US" b="1" dirty="0">
              <a:solidFill>
                <a:schemeClr val="bg1"/>
              </a:solidFill>
              <a:latin typeface="Roboto"/>
              <a:ea typeface="Roboto"/>
              <a:cs typeface="Roboto"/>
            </a:endParaRPr>
          </a:p>
        </p:txBody>
      </p:sp>
      <p:pic>
        <p:nvPicPr>
          <p:cNvPr id="11" name="Graphic 10">
            <a:extLst>
              <a:ext uri="{FF2B5EF4-FFF2-40B4-BE49-F238E27FC236}">
                <a16:creationId xmlns:a16="http://schemas.microsoft.com/office/drawing/2014/main" id="{B9A71287-CA2A-30E6-9A2B-F13B65E7B1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50433" y="6154594"/>
            <a:ext cx="2002598" cy="456853"/>
          </a:xfrm>
          <a:prstGeom prst="rect">
            <a:avLst/>
          </a:prstGeom>
        </p:spPr>
      </p:pic>
      <p:pic>
        <p:nvPicPr>
          <p:cNvPr id="3" name="Content Placeholder 4" descr="A group of people posing for a photo&#10;&#10;Description automatically generated">
            <a:extLst>
              <a:ext uri="{FF2B5EF4-FFF2-40B4-BE49-F238E27FC236}">
                <a16:creationId xmlns:a16="http://schemas.microsoft.com/office/drawing/2014/main" id="{ABAA042E-2CAF-D8C9-A3F7-2D8430613518}"/>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13849" r="5685"/>
          <a:stretch>
            <a:fillRect/>
          </a:stretch>
        </p:blipFill>
        <p:spPr>
          <a:xfrm>
            <a:off x="3797299" y="337659"/>
            <a:ext cx="8394701" cy="6520342"/>
          </a:xfrm>
          <a:prstGeom prst="rect">
            <a:avLst/>
          </a:prstGeom>
        </p:spPr>
      </p:pic>
      <p:sp>
        <p:nvSpPr>
          <p:cNvPr id="6" name="Content Placeholder 3">
            <a:extLst>
              <a:ext uri="{FF2B5EF4-FFF2-40B4-BE49-F238E27FC236}">
                <a16:creationId xmlns:a16="http://schemas.microsoft.com/office/drawing/2014/main" id="{51CCB6E8-176F-5CF3-3586-B19A4CB352AA}"/>
              </a:ext>
            </a:extLst>
          </p:cNvPr>
          <p:cNvSpPr txBox="1">
            <a:spLocks/>
          </p:cNvSpPr>
          <p:nvPr/>
        </p:nvSpPr>
        <p:spPr>
          <a:xfrm>
            <a:off x="0" y="3307080"/>
            <a:ext cx="3797299" cy="34112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t>Seasonal pavilion, Highland Park</a:t>
            </a:r>
          </a:p>
          <a:p>
            <a:r>
              <a:rPr lang="en-US" sz="2500" dirty="0"/>
              <a:t>Sustainable reuse of materials such as plywood and Mass Plywood Panels (MPP)</a:t>
            </a:r>
          </a:p>
          <a:p>
            <a:r>
              <a:rPr lang="en-US" sz="2500" dirty="0"/>
              <a:t>Reciprocal frame construction, “kit-of-parts” methods </a:t>
            </a:r>
          </a:p>
        </p:txBody>
      </p:sp>
    </p:spTree>
    <p:extLst>
      <p:ext uri="{BB962C8B-B14F-4D97-AF65-F5344CB8AC3E}">
        <p14:creationId xmlns:p14="http://schemas.microsoft.com/office/powerpoint/2010/main" val="768755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D6DE4-D42D-4F68-FE5F-FC691E322F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05B041-96E2-F67F-D137-24D79FF1872D}"/>
              </a:ext>
            </a:extLst>
          </p:cNvPr>
          <p:cNvSpPr>
            <a:spLocks noGrp="1"/>
          </p:cNvSpPr>
          <p:nvPr>
            <p:ph type="title"/>
          </p:nvPr>
        </p:nvSpPr>
        <p:spPr>
          <a:xfrm>
            <a:off x="1" y="337658"/>
            <a:ext cx="6031104" cy="2371036"/>
          </a:xfrm>
          <a:solidFill>
            <a:srgbClr val="549C88"/>
          </a:solidFill>
        </p:spPr>
        <p:txBody>
          <a:bodyPr/>
          <a:lstStyle/>
          <a:p>
            <a:r>
              <a:rPr lang="en-US" b="1" dirty="0">
                <a:solidFill>
                  <a:schemeClr val="bg1"/>
                </a:solidFill>
                <a:latin typeface="Roboto"/>
                <a:ea typeface="Roboto"/>
                <a:cs typeface="Roboto"/>
              </a:rPr>
              <a:t> Past Project, Gresham (Urban Transportation) </a:t>
            </a:r>
          </a:p>
        </p:txBody>
      </p:sp>
      <p:pic>
        <p:nvPicPr>
          <p:cNvPr id="11" name="Graphic 10">
            <a:extLst>
              <a:ext uri="{FF2B5EF4-FFF2-40B4-BE49-F238E27FC236}">
                <a16:creationId xmlns:a16="http://schemas.microsoft.com/office/drawing/2014/main" id="{A6473591-4E35-4DCA-7B77-B2187B6FA0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50433" y="6154594"/>
            <a:ext cx="2002598" cy="456853"/>
          </a:xfrm>
          <a:prstGeom prst="rect">
            <a:avLst/>
          </a:prstGeom>
        </p:spPr>
      </p:pic>
      <p:sp>
        <p:nvSpPr>
          <p:cNvPr id="4" name="Content Placeholder 3">
            <a:extLst>
              <a:ext uri="{FF2B5EF4-FFF2-40B4-BE49-F238E27FC236}">
                <a16:creationId xmlns:a16="http://schemas.microsoft.com/office/drawing/2014/main" id="{CE38EE6C-0A69-3CF6-7087-1A6A0A86023E}"/>
              </a:ext>
            </a:extLst>
          </p:cNvPr>
          <p:cNvSpPr>
            <a:spLocks noGrp="1"/>
          </p:cNvSpPr>
          <p:nvPr>
            <p:ph idx="1"/>
          </p:nvPr>
        </p:nvSpPr>
        <p:spPr>
          <a:xfrm>
            <a:off x="0" y="2708694"/>
            <a:ext cx="6031104" cy="3902753"/>
          </a:xfrm>
        </p:spPr>
        <p:txBody>
          <a:bodyPr>
            <a:normAutofit lnSpcReduction="10000"/>
          </a:bodyPr>
          <a:lstStyle/>
          <a:p>
            <a:pPr marL="0" indent="0">
              <a:buNone/>
            </a:pPr>
            <a:r>
              <a:rPr lang="en-US" dirty="0"/>
              <a:t>City goals: </a:t>
            </a:r>
          </a:p>
          <a:p>
            <a:r>
              <a:rPr lang="en-US" dirty="0"/>
              <a:t>More walkable downtown, greater variety of downtown programming</a:t>
            </a:r>
          </a:p>
          <a:p>
            <a:pPr marL="0" indent="0">
              <a:buNone/>
            </a:pPr>
            <a:r>
              <a:rPr lang="en-US" dirty="0"/>
              <a:t>Design ideas:</a:t>
            </a:r>
          </a:p>
          <a:p>
            <a:r>
              <a:rPr lang="en-US" dirty="0"/>
              <a:t>Close or one automobile lane, North Main Avenue &gt; increase multimodal transportation options</a:t>
            </a:r>
          </a:p>
          <a:p>
            <a:r>
              <a:rPr lang="en-US" dirty="0"/>
              <a:t>Centralized downtown wayfinding signage</a:t>
            </a:r>
          </a:p>
        </p:txBody>
      </p:sp>
      <p:pic>
        <p:nvPicPr>
          <p:cNvPr id="5" name="Picture 4" descr="A map of a city&#10;&#10;AI-generated content may be incorrect.">
            <a:extLst>
              <a:ext uri="{FF2B5EF4-FFF2-40B4-BE49-F238E27FC236}">
                <a16:creationId xmlns:a16="http://schemas.microsoft.com/office/drawing/2014/main" id="{812D1AFB-278E-1663-24FD-223B3213DF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1104" y="0"/>
            <a:ext cx="6160896" cy="6858000"/>
          </a:xfrm>
          <a:prstGeom prst="rect">
            <a:avLst/>
          </a:prstGeom>
        </p:spPr>
      </p:pic>
    </p:spTree>
    <p:extLst>
      <p:ext uri="{BB962C8B-B14F-4D97-AF65-F5344CB8AC3E}">
        <p14:creationId xmlns:p14="http://schemas.microsoft.com/office/powerpoint/2010/main" val="1077206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314EF-863C-AB79-DBBB-8247F5A632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C3CEF5-C840-EA6B-22F5-C69F09D68CD4}"/>
              </a:ext>
            </a:extLst>
          </p:cNvPr>
          <p:cNvSpPr>
            <a:spLocks noGrp="1"/>
          </p:cNvSpPr>
          <p:nvPr>
            <p:ph type="title"/>
          </p:nvPr>
        </p:nvSpPr>
        <p:spPr>
          <a:xfrm>
            <a:off x="0" y="337658"/>
            <a:ext cx="12196815" cy="1487967"/>
          </a:xfrm>
          <a:solidFill>
            <a:srgbClr val="549C88"/>
          </a:solidFill>
        </p:spPr>
        <p:txBody>
          <a:bodyPr/>
          <a:lstStyle/>
          <a:p>
            <a:r>
              <a:rPr lang="en-US" b="1" dirty="0">
                <a:solidFill>
                  <a:schemeClr val="bg1"/>
                </a:solidFill>
                <a:latin typeface="Roboto"/>
                <a:ea typeface="Roboto"/>
                <a:cs typeface="Roboto"/>
              </a:rPr>
              <a:t>	Next Steps </a:t>
            </a:r>
            <a:r>
              <a:rPr lang="en-US" b="1">
                <a:solidFill>
                  <a:schemeClr val="bg1"/>
                </a:solidFill>
                <a:latin typeface="Roboto"/>
                <a:ea typeface="Roboto"/>
                <a:cs typeface="Roboto"/>
              </a:rPr>
              <a:t>for Individual Classes</a:t>
            </a:r>
            <a:endParaRPr lang="en-US" b="1" dirty="0">
              <a:solidFill>
                <a:schemeClr val="bg1"/>
              </a:solidFill>
              <a:latin typeface="Roboto"/>
              <a:ea typeface="Roboto"/>
              <a:cs typeface="Roboto"/>
            </a:endParaRPr>
          </a:p>
        </p:txBody>
      </p:sp>
      <p:pic>
        <p:nvPicPr>
          <p:cNvPr id="11" name="Graphic 10">
            <a:extLst>
              <a:ext uri="{FF2B5EF4-FFF2-40B4-BE49-F238E27FC236}">
                <a16:creationId xmlns:a16="http://schemas.microsoft.com/office/drawing/2014/main" id="{D06EA91E-6E55-4C19-DDCB-AECF791E52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50433" y="6154594"/>
            <a:ext cx="2002598" cy="456853"/>
          </a:xfrm>
          <a:prstGeom prst="rect">
            <a:avLst/>
          </a:prstGeom>
        </p:spPr>
      </p:pic>
      <p:pic>
        <p:nvPicPr>
          <p:cNvPr id="7" name="Picture 6">
            <a:extLst>
              <a:ext uri="{FF2B5EF4-FFF2-40B4-BE49-F238E27FC236}">
                <a16:creationId xmlns:a16="http://schemas.microsoft.com/office/drawing/2014/main" id="{6A895CEB-A8E9-937F-203B-79C35DA5F433}"/>
              </a:ext>
            </a:extLst>
          </p:cNvPr>
          <p:cNvPicPr>
            <a:picLocks noChangeAspect="1"/>
          </p:cNvPicPr>
          <p:nvPr/>
        </p:nvPicPr>
        <p:blipFill>
          <a:blip r:embed="rId5"/>
          <a:srcRect l="5997" t="11276" r="44872" b="65149"/>
          <a:stretch>
            <a:fillRect/>
          </a:stretch>
        </p:blipFill>
        <p:spPr>
          <a:xfrm>
            <a:off x="199204" y="2272145"/>
            <a:ext cx="11793591" cy="3435929"/>
          </a:xfrm>
          <a:prstGeom prst="rect">
            <a:avLst/>
          </a:prstGeom>
        </p:spPr>
      </p:pic>
    </p:spTree>
    <p:extLst>
      <p:ext uri="{BB962C8B-B14F-4D97-AF65-F5344CB8AC3E}">
        <p14:creationId xmlns:p14="http://schemas.microsoft.com/office/powerpoint/2010/main" val="2602382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5-Point Star 1">
            <a:extLst>
              <a:ext uri="{FF2B5EF4-FFF2-40B4-BE49-F238E27FC236}">
                <a16:creationId xmlns:a16="http://schemas.microsoft.com/office/drawing/2014/main" id="{59F3E3C5-39F3-0D84-EACC-D5F0FDAA9996}"/>
              </a:ext>
            </a:extLst>
          </p:cNvPr>
          <p:cNvSpPr/>
          <p:nvPr/>
        </p:nvSpPr>
        <p:spPr>
          <a:xfrm>
            <a:off x="3807913" y="1488579"/>
            <a:ext cx="551146" cy="515588"/>
          </a:xfrm>
          <a:prstGeom prst="star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DE3054B-E68F-A8B2-A748-EB8962ED48D6}"/>
              </a:ext>
            </a:extLst>
          </p:cNvPr>
          <p:cNvSpPr/>
          <p:nvPr/>
        </p:nvSpPr>
        <p:spPr>
          <a:xfrm>
            <a:off x="0" y="0"/>
            <a:ext cx="12192000" cy="6858000"/>
          </a:xfrm>
          <a:prstGeom prst="rect">
            <a:avLst/>
          </a:prstGeom>
          <a:solidFill>
            <a:srgbClr val="549C88"/>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63FEBDEB-9634-FD4E-1B6F-A3944CC5262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21110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green background with a building and columns&#10;&#10;Description automatically generated">
            <a:extLst>
              <a:ext uri="{FF2B5EF4-FFF2-40B4-BE49-F238E27FC236}">
                <a16:creationId xmlns:a16="http://schemas.microsoft.com/office/drawing/2014/main" id="{B15A7E79-7146-AC45-BBE9-C843748D65EC}"/>
              </a:ext>
            </a:extLst>
          </p:cNvPr>
          <p:cNvPicPr>
            <a:picLocks noChangeAspect="1"/>
          </p:cNvPicPr>
          <p:nvPr/>
        </p:nvPicPr>
        <p:blipFill>
          <a:blip r:embed="rId3"/>
          <a:stretch>
            <a:fillRect/>
          </a:stretch>
        </p:blipFill>
        <p:spPr>
          <a:xfrm>
            <a:off x="-2538" y="-3335"/>
            <a:ext cx="12208686" cy="6866343"/>
          </a:xfrm>
          <a:prstGeom prst="rect">
            <a:avLst/>
          </a:prstGeom>
        </p:spPr>
      </p:pic>
      <p:sp>
        <p:nvSpPr>
          <p:cNvPr id="3" name="TextBox 2">
            <a:extLst>
              <a:ext uri="{FF2B5EF4-FFF2-40B4-BE49-F238E27FC236}">
                <a16:creationId xmlns:a16="http://schemas.microsoft.com/office/drawing/2014/main" id="{72A81E67-5537-7A3C-4D5B-10E7CA19332B}"/>
              </a:ext>
            </a:extLst>
          </p:cNvPr>
          <p:cNvSpPr txBox="1"/>
          <p:nvPr/>
        </p:nvSpPr>
        <p:spPr>
          <a:xfrm>
            <a:off x="4358951" y="637394"/>
            <a:ext cx="7403558"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solidFill>
                  <a:schemeClr val="bg1"/>
                </a:solidFill>
                <a:latin typeface="Roboto"/>
                <a:ea typeface="+mn-lt"/>
                <a:cs typeface="+mn-lt"/>
              </a:rPr>
              <a:t>What is the Sustainable City Year Program?</a:t>
            </a:r>
            <a:endParaRPr lang="en-US" sz="4800" b="1">
              <a:solidFill>
                <a:schemeClr val="bg1"/>
              </a:solidFill>
              <a:latin typeface="Roboto"/>
              <a:ea typeface="Roboto"/>
              <a:cs typeface="Roboto"/>
            </a:endParaRPr>
          </a:p>
          <a:p>
            <a:endParaRPr lang="en-US" b="1">
              <a:solidFill>
                <a:schemeClr val="bg1"/>
              </a:solidFill>
              <a:latin typeface="Roboto"/>
              <a:ea typeface="+mn-lt"/>
              <a:cs typeface="+mn-lt"/>
            </a:endParaRPr>
          </a:p>
          <a:p>
            <a:r>
              <a:rPr lang="en-US" sz="3000" b="1">
                <a:solidFill>
                  <a:schemeClr val="bg1"/>
                </a:solidFill>
                <a:latin typeface="Roboto"/>
                <a:ea typeface="+mn-lt"/>
                <a:cs typeface="+mn-lt"/>
              </a:rPr>
              <a:t>Through year-long partnerships, SCYP helps communities solve today’s problems while laying the groundwork for a sustainable future — all while helping students prepare for the workforce through applied learning.</a:t>
            </a:r>
            <a:endParaRPr lang="en-US" sz="3000" b="1">
              <a:solidFill>
                <a:schemeClr val="bg1"/>
              </a:solidFill>
              <a:latin typeface="Roboto"/>
              <a:ea typeface="Roboto"/>
              <a:cs typeface="Roboto"/>
            </a:endParaRPr>
          </a:p>
        </p:txBody>
      </p:sp>
    </p:spTree>
    <p:extLst>
      <p:ext uri="{BB962C8B-B14F-4D97-AF65-F5344CB8AC3E}">
        <p14:creationId xmlns:p14="http://schemas.microsoft.com/office/powerpoint/2010/main" val="1593274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Point Star 1">
            <a:extLst>
              <a:ext uri="{FF2B5EF4-FFF2-40B4-BE49-F238E27FC236}">
                <a16:creationId xmlns:a16="http://schemas.microsoft.com/office/drawing/2014/main" id="{59F3E3C5-39F3-0D84-EACC-D5F0FDAA9996}"/>
              </a:ext>
            </a:extLst>
          </p:cNvPr>
          <p:cNvSpPr/>
          <p:nvPr/>
        </p:nvSpPr>
        <p:spPr>
          <a:xfrm>
            <a:off x="3807913" y="1488579"/>
            <a:ext cx="551146" cy="515588"/>
          </a:xfrm>
          <a:prstGeom prst="star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DE3054B-E68F-A8B2-A748-EB8962ED48D6}"/>
              </a:ext>
            </a:extLst>
          </p:cNvPr>
          <p:cNvSpPr/>
          <p:nvPr/>
        </p:nvSpPr>
        <p:spPr>
          <a:xfrm>
            <a:off x="0" y="0"/>
            <a:ext cx="12192000" cy="6858000"/>
          </a:xfrm>
          <a:prstGeom prst="rect">
            <a:avLst/>
          </a:prstGeom>
          <a:solidFill>
            <a:srgbClr val="549C88"/>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3" name="Picture 2" descr="A map of the state of oregon&#10;&#10;Description automatically generated">
            <a:extLst>
              <a:ext uri="{FF2B5EF4-FFF2-40B4-BE49-F238E27FC236}">
                <a16:creationId xmlns:a16="http://schemas.microsoft.com/office/drawing/2014/main" id="{7ED6E045-5B61-F24A-07FD-A650367BFA2F}"/>
              </a:ext>
            </a:extLst>
          </p:cNvPr>
          <p:cNvPicPr>
            <a:picLocks noChangeAspect="1"/>
          </p:cNvPicPr>
          <p:nvPr/>
        </p:nvPicPr>
        <p:blipFill>
          <a:blip r:embed="rId3"/>
          <a:stretch>
            <a:fillRect/>
          </a:stretch>
        </p:blipFill>
        <p:spPr>
          <a:xfrm>
            <a:off x="-28222" y="2565"/>
            <a:ext cx="12351925" cy="6881090"/>
          </a:xfrm>
          <a:prstGeom prst="rect">
            <a:avLst/>
          </a:prstGeom>
        </p:spPr>
      </p:pic>
      <p:sp>
        <p:nvSpPr>
          <p:cNvPr id="4" name="TextBox 3">
            <a:extLst>
              <a:ext uri="{FF2B5EF4-FFF2-40B4-BE49-F238E27FC236}">
                <a16:creationId xmlns:a16="http://schemas.microsoft.com/office/drawing/2014/main" id="{ACE0D00F-2F7D-D46B-5D54-9547A20B9CB6}"/>
              </a:ext>
            </a:extLst>
          </p:cNvPr>
          <p:cNvSpPr txBox="1"/>
          <p:nvPr/>
        </p:nvSpPr>
        <p:spPr>
          <a:xfrm>
            <a:off x="10189644" y="6271647"/>
            <a:ext cx="200151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bg1"/>
                </a:solidFill>
                <a:latin typeface="Roboto"/>
                <a:ea typeface="Roboto"/>
                <a:cs typeface="Roboto"/>
              </a:rPr>
              <a:t>*AS OF 2024</a:t>
            </a:r>
          </a:p>
        </p:txBody>
      </p:sp>
      <p:sp>
        <p:nvSpPr>
          <p:cNvPr id="5" name="TextBox 4">
            <a:extLst>
              <a:ext uri="{FF2B5EF4-FFF2-40B4-BE49-F238E27FC236}">
                <a16:creationId xmlns:a16="http://schemas.microsoft.com/office/drawing/2014/main" id="{6BFFE525-4211-1A9F-87EE-2E252E74FE73}"/>
              </a:ext>
            </a:extLst>
          </p:cNvPr>
          <p:cNvSpPr txBox="1"/>
          <p:nvPr/>
        </p:nvSpPr>
        <p:spPr>
          <a:xfrm>
            <a:off x="11824614" y="1115200"/>
            <a:ext cx="366546" cy="5995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bg1"/>
                </a:solidFill>
                <a:latin typeface="Roboto"/>
                <a:ea typeface="Roboto"/>
                <a:cs typeface="Roboto"/>
              </a:rPr>
              <a:t>*</a:t>
            </a:r>
          </a:p>
        </p:txBody>
      </p:sp>
    </p:spTree>
    <p:extLst>
      <p:ext uri="{BB962C8B-B14F-4D97-AF65-F5344CB8AC3E}">
        <p14:creationId xmlns:p14="http://schemas.microsoft.com/office/powerpoint/2010/main" val="342902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oregon with blue and yellow squares&#10;&#10;Description automatically generated">
            <a:extLst>
              <a:ext uri="{FF2B5EF4-FFF2-40B4-BE49-F238E27FC236}">
                <a16:creationId xmlns:a16="http://schemas.microsoft.com/office/drawing/2014/main" id="{1A666D38-0F7B-47F7-9FAF-859086FC0AB7}"/>
              </a:ext>
            </a:extLst>
          </p:cNvPr>
          <p:cNvPicPr>
            <a:picLocks noChangeAspect="1"/>
          </p:cNvPicPr>
          <p:nvPr/>
        </p:nvPicPr>
        <p:blipFill>
          <a:blip r:embed="rId3"/>
          <a:stretch>
            <a:fillRect/>
          </a:stretch>
        </p:blipFill>
        <p:spPr>
          <a:xfrm>
            <a:off x="0" y="-5773"/>
            <a:ext cx="12191999" cy="6861848"/>
          </a:xfrm>
          <a:prstGeom prst="rect">
            <a:avLst/>
          </a:prstGeom>
        </p:spPr>
      </p:pic>
      <p:sp>
        <p:nvSpPr>
          <p:cNvPr id="2" name="TextBox 1">
            <a:extLst>
              <a:ext uri="{FF2B5EF4-FFF2-40B4-BE49-F238E27FC236}">
                <a16:creationId xmlns:a16="http://schemas.microsoft.com/office/drawing/2014/main" id="{A7177011-37EA-9BC2-E68A-2F669933C42B}"/>
              </a:ext>
            </a:extLst>
          </p:cNvPr>
          <p:cNvSpPr txBox="1"/>
          <p:nvPr/>
        </p:nvSpPr>
        <p:spPr>
          <a:xfrm>
            <a:off x="10234614" y="6406557"/>
            <a:ext cx="200151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bg1"/>
                </a:solidFill>
                <a:latin typeface="Roboto"/>
                <a:ea typeface="Roboto"/>
                <a:cs typeface="Roboto"/>
              </a:rPr>
              <a:t>*AS OF 2024</a:t>
            </a:r>
          </a:p>
        </p:txBody>
      </p:sp>
      <p:sp>
        <p:nvSpPr>
          <p:cNvPr id="3" name="TextBox 2">
            <a:extLst>
              <a:ext uri="{FF2B5EF4-FFF2-40B4-BE49-F238E27FC236}">
                <a16:creationId xmlns:a16="http://schemas.microsoft.com/office/drawing/2014/main" id="{006BFCD9-C4B4-3603-57F6-79AE711C6CF6}"/>
              </a:ext>
            </a:extLst>
          </p:cNvPr>
          <p:cNvSpPr txBox="1"/>
          <p:nvPr/>
        </p:nvSpPr>
        <p:spPr>
          <a:xfrm>
            <a:off x="2905467" y="1744786"/>
            <a:ext cx="366546" cy="5995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bg1"/>
                </a:solidFill>
                <a:latin typeface="Roboto"/>
                <a:ea typeface="Roboto"/>
                <a:cs typeface="Roboto"/>
              </a:rPr>
              <a:t>*</a:t>
            </a:r>
          </a:p>
        </p:txBody>
      </p:sp>
    </p:spTree>
    <p:extLst>
      <p:ext uri="{BB962C8B-B14F-4D97-AF65-F5344CB8AC3E}">
        <p14:creationId xmlns:p14="http://schemas.microsoft.com/office/powerpoint/2010/main" val="3910607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B8E9CE-D111-8EC9-AA7D-FCDD314238A4}"/>
              </a:ext>
            </a:extLst>
          </p:cNvPr>
          <p:cNvPicPr>
            <a:picLocks noChangeAspect="1"/>
          </p:cNvPicPr>
          <p:nvPr/>
        </p:nvPicPr>
        <p:blipFill>
          <a:blip r:embed="rId3"/>
          <a:stretch>
            <a:fillRect/>
          </a:stretch>
        </p:blipFill>
        <p:spPr>
          <a:xfrm>
            <a:off x="-2106" y="5144"/>
            <a:ext cx="12192000" cy="6855218"/>
          </a:xfrm>
          <a:prstGeom prst="rect">
            <a:avLst/>
          </a:prstGeom>
        </p:spPr>
      </p:pic>
      <p:sp>
        <p:nvSpPr>
          <p:cNvPr id="3" name="TextBox 2">
            <a:extLst>
              <a:ext uri="{FF2B5EF4-FFF2-40B4-BE49-F238E27FC236}">
                <a16:creationId xmlns:a16="http://schemas.microsoft.com/office/drawing/2014/main" id="{AC0B84DF-4695-9CD4-CB7F-DDBFFA24BEFB}"/>
              </a:ext>
            </a:extLst>
          </p:cNvPr>
          <p:cNvSpPr txBox="1"/>
          <p:nvPr/>
        </p:nvSpPr>
        <p:spPr>
          <a:xfrm>
            <a:off x="662608" y="1389543"/>
            <a:ext cx="4408403"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chemeClr val="bg1"/>
                </a:solidFill>
                <a:latin typeface="Roboto"/>
                <a:ea typeface="Roboto"/>
                <a:cs typeface="Roboto"/>
              </a:rPr>
              <a:t>One year </a:t>
            </a:r>
          </a:p>
          <a:p>
            <a:r>
              <a:rPr lang="en-US" sz="5400" b="1">
                <a:solidFill>
                  <a:schemeClr val="bg1"/>
                </a:solidFill>
                <a:latin typeface="Roboto"/>
                <a:ea typeface="Roboto"/>
                <a:cs typeface="Roboto"/>
              </a:rPr>
              <a:t>with SCYP </a:t>
            </a:r>
          </a:p>
          <a:p>
            <a:r>
              <a:rPr lang="en-US" sz="5400" b="1">
                <a:solidFill>
                  <a:schemeClr val="bg1"/>
                </a:solidFill>
                <a:latin typeface="Roboto"/>
                <a:ea typeface="Roboto"/>
                <a:cs typeface="Roboto"/>
              </a:rPr>
              <a:t>can include...</a:t>
            </a:r>
          </a:p>
        </p:txBody>
      </p:sp>
      <p:sp>
        <p:nvSpPr>
          <p:cNvPr id="5" name="TextBox 4">
            <a:extLst>
              <a:ext uri="{FF2B5EF4-FFF2-40B4-BE49-F238E27FC236}">
                <a16:creationId xmlns:a16="http://schemas.microsoft.com/office/drawing/2014/main" id="{BCB6DFF0-BB8E-E61F-CC22-29035F306679}"/>
              </a:ext>
            </a:extLst>
          </p:cNvPr>
          <p:cNvSpPr txBox="1"/>
          <p:nvPr/>
        </p:nvSpPr>
        <p:spPr>
          <a:xfrm>
            <a:off x="8064860" y="2293779"/>
            <a:ext cx="160621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FFFFFF"/>
                </a:solidFill>
                <a:latin typeface="Roboto"/>
                <a:ea typeface="Roboto"/>
                <a:cs typeface="Roboto"/>
              </a:rPr>
              <a:t>200-500 STUDENTS</a:t>
            </a:r>
          </a:p>
        </p:txBody>
      </p:sp>
      <p:sp>
        <p:nvSpPr>
          <p:cNvPr id="6" name="TextBox 5">
            <a:extLst>
              <a:ext uri="{FF2B5EF4-FFF2-40B4-BE49-F238E27FC236}">
                <a16:creationId xmlns:a16="http://schemas.microsoft.com/office/drawing/2014/main" id="{DFC910C1-D959-0E09-4EF4-042A46C102DE}"/>
              </a:ext>
            </a:extLst>
          </p:cNvPr>
          <p:cNvSpPr txBox="1"/>
          <p:nvPr/>
        </p:nvSpPr>
        <p:spPr>
          <a:xfrm>
            <a:off x="7881313" y="6101889"/>
            <a:ext cx="196774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FFFFFF"/>
                </a:solidFill>
                <a:latin typeface="Roboto"/>
                <a:ea typeface="Roboto"/>
                <a:cs typeface="Roboto"/>
              </a:rPr>
              <a:t>10-20 FACULTY</a:t>
            </a:r>
            <a:endParaRPr lang="en-US" sz="2000"/>
          </a:p>
        </p:txBody>
      </p:sp>
      <p:sp>
        <p:nvSpPr>
          <p:cNvPr id="7" name="TextBox 6">
            <a:extLst>
              <a:ext uri="{FF2B5EF4-FFF2-40B4-BE49-F238E27FC236}">
                <a16:creationId xmlns:a16="http://schemas.microsoft.com/office/drawing/2014/main" id="{766A02D3-7ED1-610E-412A-A27C5FF50BCF}"/>
              </a:ext>
            </a:extLst>
          </p:cNvPr>
          <p:cNvSpPr txBox="1"/>
          <p:nvPr/>
        </p:nvSpPr>
        <p:spPr>
          <a:xfrm>
            <a:off x="9672291" y="4229479"/>
            <a:ext cx="219023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FFFFFF"/>
                </a:solidFill>
                <a:latin typeface="Roboto"/>
                <a:ea typeface="+mn-lt"/>
                <a:cs typeface="+mn-lt"/>
              </a:rPr>
              <a:t>5-15 DISCIPLINES</a:t>
            </a:r>
            <a:endParaRPr lang="en-US" sz="2000" b="1">
              <a:latin typeface="Roboto"/>
              <a:ea typeface="Roboto"/>
              <a:cs typeface="Roboto"/>
            </a:endParaRPr>
          </a:p>
        </p:txBody>
      </p:sp>
      <p:sp>
        <p:nvSpPr>
          <p:cNvPr id="8" name="TextBox 7">
            <a:extLst>
              <a:ext uri="{FF2B5EF4-FFF2-40B4-BE49-F238E27FC236}">
                <a16:creationId xmlns:a16="http://schemas.microsoft.com/office/drawing/2014/main" id="{98CCE86D-00DD-3CA6-D31C-2E26084B6939}"/>
              </a:ext>
            </a:extLst>
          </p:cNvPr>
          <p:cNvSpPr txBox="1"/>
          <p:nvPr/>
        </p:nvSpPr>
        <p:spPr>
          <a:xfrm>
            <a:off x="5873415" y="4229479"/>
            <a:ext cx="219023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FFFFFF"/>
                </a:solidFill>
                <a:latin typeface="Roboto"/>
                <a:ea typeface="+mn-lt"/>
                <a:cs typeface="+mn-lt"/>
              </a:rPr>
              <a:t>10-30 </a:t>
            </a:r>
          </a:p>
          <a:p>
            <a:pPr algn="ctr"/>
            <a:r>
              <a:rPr lang="en-US" sz="2000" b="1">
                <a:solidFill>
                  <a:srgbClr val="FFFFFF"/>
                </a:solidFill>
                <a:latin typeface="Roboto"/>
                <a:ea typeface="+mn-lt"/>
                <a:cs typeface="+mn-lt"/>
              </a:rPr>
              <a:t>COURSES</a:t>
            </a:r>
            <a:endParaRPr lang="en-US" sz="2000"/>
          </a:p>
        </p:txBody>
      </p:sp>
    </p:spTree>
    <p:extLst>
      <p:ext uri="{BB962C8B-B14F-4D97-AF65-F5344CB8AC3E}">
        <p14:creationId xmlns:p14="http://schemas.microsoft.com/office/powerpoint/2010/main" val="1218203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Point Star 1">
            <a:extLst>
              <a:ext uri="{FF2B5EF4-FFF2-40B4-BE49-F238E27FC236}">
                <a16:creationId xmlns:a16="http://schemas.microsoft.com/office/drawing/2014/main" id="{59F3E3C5-39F3-0D84-EACC-D5F0FDAA9996}"/>
              </a:ext>
            </a:extLst>
          </p:cNvPr>
          <p:cNvSpPr/>
          <p:nvPr/>
        </p:nvSpPr>
        <p:spPr>
          <a:xfrm>
            <a:off x="3807913" y="1488579"/>
            <a:ext cx="551146" cy="515588"/>
          </a:xfrm>
          <a:prstGeom prst="star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DE3054B-E68F-A8B2-A748-EB8962ED48D6}"/>
              </a:ext>
            </a:extLst>
          </p:cNvPr>
          <p:cNvSpPr/>
          <p:nvPr/>
        </p:nvSpPr>
        <p:spPr>
          <a:xfrm>
            <a:off x="0" y="0"/>
            <a:ext cx="12192000" cy="6858000"/>
          </a:xfrm>
          <a:prstGeom prst="rect">
            <a:avLst/>
          </a:prstGeom>
          <a:solidFill>
            <a:srgbClr val="549C88"/>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4" name="Picture 3" descr="A group of logos with text&#10;&#10;Description automatically generated">
            <a:extLst>
              <a:ext uri="{FF2B5EF4-FFF2-40B4-BE49-F238E27FC236}">
                <a16:creationId xmlns:a16="http://schemas.microsoft.com/office/drawing/2014/main" id="{D9A318EB-2F12-93E4-35E7-E7EB6774B7B2}"/>
              </a:ext>
            </a:extLst>
          </p:cNvPr>
          <p:cNvPicPr>
            <a:picLocks noChangeAspect="1"/>
          </p:cNvPicPr>
          <p:nvPr/>
        </p:nvPicPr>
        <p:blipFill>
          <a:blip r:embed="rId3"/>
          <a:stretch>
            <a:fillRect/>
          </a:stretch>
        </p:blipFill>
        <p:spPr>
          <a:xfrm>
            <a:off x="0" y="-6841"/>
            <a:ext cx="12370740" cy="6890496"/>
          </a:xfrm>
          <a:prstGeom prst="rect">
            <a:avLst/>
          </a:prstGeom>
        </p:spPr>
      </p:pic>
    </p:spTree>
    <p:extLst>
      <p:ext uri="{BB962C8B-B14F-4D97-AF65-F5344CB8AC3E}">
        <p14:creationId xmlns:p14="http://schemas.microsoft.com/office/powerpoint/2010/main" val="3555085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EFB5-F3AE-3E4E-8B95-249C28EF2501}"/>
              </a:ext>
            </a:extLst>
          </p:cNvPr>
          <p:cNvSpPr>
            <a:spLocks noGrp="1"/>
          </p:cNvSpPr>
          <p:nvPr>
            <p:ph type="title"/>
          </p:nvPr>
        </p:nvSpPr>
        <p:spPr>
          <a:xfrm>
            <a:off x="-856" y="-12946"/>
            <a:ext cx="12196815" cy="1487967"/>
          </a:xfrm>
          <a:solidFill>
            <a:srgbClr val="549C88"/>
          </a:solidFill>
        </p:spPr>
        <p:txBody>
          <a:bodyPr>
            <a:normAutofit/>
          </a:bodyPr>
          <a:lstStyle/>
          <a:p>
            <a:r>
              <a:rPr lang="en-US" sz="5400" b="1">
                <a:solidFill>
                  <a:schemeClr val="bg1"/>
                </a:solidFill>
                <a:latin typeface="Roboto"/>
                <a:ea typeface="Roboto"/>
                <a:cs typeface="Roboto"/>
              </a:rPr>
              <a:t>  	Example Disciplines</a:t>
            </a:r>
          </a:p>
        </p:txBody>
      </p:sp>
      <p:pic>
        <p:nvPicPr>
          <p:cNvPr id="11" name="Graphic 10">
            <a:extLst>
              <a:ext uri="{FF2B5EF4-FFF2-40B4-BE49-F238E27FC236}">
                <a16:creationId xmlns:a16="http://schemas.microsoft.com/office/drawing/2014/main" id="{62961A43-B43E-E524-D484-EBCBA98EBC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50433" y="6154594"/>
            <a:ext cx="2002598" cy="456853"/>
          </a:xfrm>
          <a:prstGeom prst="rect">
            <a:avLst/>
          </a:prstGeom>
        </p:spPr>
      </p:pic>
      <p:sp>
        <p:nvSpPr>
          <p:cNvPr id="6" name="Content Placeholder 3">
            <a:extLst>
              <a:ext uri="{FF2B5EF4-FFF2-40B4-BE49-F238E27FC236}">
                <a16:creationId xmlns:a16="http://schemas.microsoft.com/office/drawing/2014/main" id="{B03833F3-56A0-6696-34CF-D60EA1070E1A}"/>
              </a:ext>
            </a:extLst>
          </p:cNvPr>
          <p:cNvSpPr txBox="1">
            <a:spLocks/>
          </p:cNvSpPr>
          <p:nvPr/>
        </p:nvSpPr>
        <p:spPr>
          <a:xfrm>
            <a:off x="1051232" y="1631960"/>
            <a:ext cx="5062397" cy="48069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a:solidFill>
                  <a:schemeClr val="accent5">
                    <a:lumMod val="50000"/>
                  </a:schemeClr>
                </a:solidFill>
              </a:rPr>
              <a:t>Architecture</a:t>
            </a:r>
          </a:p>
          <a:p>
            <a:r>
              <a:rPr lang="en-US" sz="2600" b="1">
                <a:solidFill>
                  <a:schemeClr val="accent5">
                    <a:lumMod val="50000"/>
                  </a:schemeClr>
                </a:solidFill>
              </a:rPr>
              <a:t>Business </a:t>
            </a:r>
          </a:p>
          <a:p>
            <a:r>
              <a:rPr lang="en-US" sz="2600" b="1">
                <a:solidFill>
                  <a:schemeClr val="accent5">
                    <a:lumMod val="50000"/>
                  </a:schemeClr>
                </a:solidFill>
              </a:rPr>
              <a:t>Digital Arts</a:t>
            </a:r>
          </a:p>
          <a:p>
            <a:r>
              <a:rPr lang="en-US" sz="2600" b="1">
                <a:solidFill>
                  <a:schemeClr val="accent5">
                    <a:lumMod val="50000"/>
                  </a:schemeClr>
                </a:solidFill>
              </a:rPr>
              <a:t>Economics</a:t>
            </a:r>
          </a:p>
          <a:p>
            <a:r>
              <a:rPr lang="en-US" sz="2600" b="1">
                <a:solidFill>
                  <a:schemeClr val="accent5">
                    <a:lumMod val="50000"/>
                  </a:schemeClr>
                </a:solidFill>
              </a:rPr>
              <a:t>Environmental Studies</a:t>
            </a:r>
          </a:p>
          <a:p>
            <a:r>
              <a:rPr lang="en-US" sz="2600" b="1">
                <a:solidFill>
                  <a:schemeClr val="accent5">
                    <a:lumMod val="50000"/>
                  </a:schemeClr>
                </a:solidFill>
              </a:rPr>
              <a:t>Geography</a:t>
            </a:r>
          </a:p>
          <a:p>
            <a:r>
              <a:rPr lang="en-US" sz="2600" b="1">
                <a:solidFill>
                  <a:schemeClr val="accent5">
                    <a:lumMod val="50000"/>
                  </a:schemeClr>
                </a:solidFill>
              </a:rPr>
              <a:t>Historic Preservation</a:t>
            </a:r>
          </a:p>
          <a:p>
            <a:r>
              <a:rPr lang="en-US" sz="2600" b="1">
                <a:solidFill>
                  <a:schemeClr val="accent5">
                    <a:lumMod val="50000"/>
                  </a:schemeClr>
                </a:solidFill>
              </a:rPr>
              <a:t>Interior Architecture</a:t>
            </a:r>
          </a:p>
          <a:p>
            <a:r>
              <a:rPr lang="en-US" sz="2600" b="1">
                <a:solidFill>
                  <a:schemeClr val="accent5">
                    <a:lumMod val="50000"/>
                  </a:schemeClr>
                </a:solidFill>
              </a:rPr>
              <a:t>Journalism</a:t>
            </a:r>
          </a:p>
          <a:p>
            <a:r>
              <a:rPr lang="en-US" sz="2600" b="1">
                <a:solidFill>
                  <a:schemeClr val="accent5">
                    <a:lumMod val="50000"/>
                  </a:schemeClr>
                </a:solidFill>
              </a:rPr>
              <a:t>Landscape Architecture</a:t>
            </a:r>
          </a:p>
          <a:p>
            <a:endParaRPr lang="en-US" sz="2600" b="1">
              <a:solidFill>
                <a:schemeClr val="accent5">
                  <a:lumMod val="50000"/>
                </a:schemeClr>
              </a:solidFill>
            </a:endParaRPr>
          </a:p>
          <a:p>
            <a:endParaRPr lang="en-US" sz="2600"/>
          </a:p>
        </p:txBody>
      </p:sp>
      <p:sp>
        <p:nvSpPr>
          <p:cNvPr id="7" name="Content Placeholder 4">
            <a:extLst>
              <a:ext uri="{FF2B5EF4-FFF2-40B4-BE49-F238E27FC236}">
                <a16:creationId xmlns:a16="http://schemas.microsoft.com/office/drawing/2014/main" id="{B37AF0EF-DDE4-9585-F554-2378C57696BA}"/>
              </a:ext>
            </a:extLst>
          </p:cNvPr>
          <p:cNvSpPr txBox="1">
            <a:spLocks/>
          </p:cNvSpPr>
          <p:nvPr/>
        </p:nvSpPr>
        <p:spPr>
          <a:xfrm>
            <a:off x="5597231" y="1620006"/>
            <a:ext cx="5791201" cy="480698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a:solidFill>
                  <a:schemeClr val="accent5">
                    <a:lumMod val="50000"/>
                  </a:schemeClr>
                </a:solidFill>
              </a:rPr>
              <a:t>Law</a:t>
            </a:r>
          </a:p>
          <a:p>
            <a:r>
              <a:rPr lang="en-US" sz="2600" b="1" dirty="0">
                <a:solidFill>
                  <a:schemeClr val="accent5">
                    <a:lumMod val="50000"/>
                  </a:schemeClr>
                </a:solidFill>
              </a:rPr>
              <a:t>Media Studies (video, photography)</a:t>
            </a:r>
          </a:p>
          <a:p>
            <a:r>
              <a:rPr lang="en-US" sz="2600" b="1" dirty="0">
                <a:solidFill>
                  <a:schemeClr val="accent5">
                    <a:lumMod val="50000"/>
                  </a:schemeClr>
                </a:solidFill>
              </a:rPr>
              <a:t>Passive Solar Heating</a:t>
            </a:r>
          </a:p>
          <a:p>
            <a:r>
              <a:rPr lang="en-US" sz="2600" b="1" dirty="0">
                <a:solidFill>
                  <a:schemeClr val="accent5">
                    <a:lumMod val="50000"/>
                  </a:schemeClr>
                </a:solidFill>
              </a:rPr>
              <a:t>Planning</a:t>
            </a:r>
          </a:p>
          <a:p>
            <a:r>
              <a:rPr lang="en-US" sz="2600" b="1" dirty="0">
                <a:solidFill>
                  <a:schemeClr val="accent5">
                    <a:lumMod val="50000"/>
                  </a:schemeClr>
                </a:solidFill>
              </a:rPr>
              <a:t>Product Design</a:t>
            </a:r>
          </a:p>
          <a:p>
            <a:r>
              <a:rPr lang="en-US" sz="2600" b="1" dirty="0">
                <a:solidFill>
                  <a:schemeClr val="accent5">
                    <a:lumMod val="50000"/>
                  </a:schemeClr>
                </a:solidFill>
              </a:rPr>
              <a:t>Public Administration</a:t>
            </a:r>
          </a:p>
          <a:p>
            <a:r>
              <a:rPr lang="en-US" sz="2600" b="1" dirty="0">
                <a:solidFill>
                  <a:schemeClr val="accent5">
                    <a:lumMod val="50000"/>
                  </a:schemeClr>
                </a:solidFill>
              </a:rPr>
              <a:t>Public Policy</a:t>
            </a:r>
          </a:p>
          <a:p>
            <a:r>
              <a:rPr lang="en-US" sz="2600" b="1" dirty="0">
                <a:solidFill>
                  <a:schemeClr val="accent5">
                    <a:lumMod val="50000"/>
                  </a:schemeClr>
                </a:solidFill>
              </a:rPr>
              <a:t>Public Relations</a:t>
            </a:r>
          </a:p>
          <a:p>
            <a:r>
              <a:rPr lang="en-US" sz="2600" b="1" dirty="0">
                <a:solidFill>
                  <a:srgbClr val="7030A0"/>
                </a:solidFill>
              </a:rPr>
              <a:t>Engineering (PSU, OSU)</a:t>
            </a:r>
          </a:p>
        </p:txBody>
      </p:sp>
      <p:pic>
        <p:nvPicPr>
          <p:cNvPr id="8" name="Picture 7" descr="A colorful rectangular object with orange and blue stripes&#10;&#10;Description automatically generated">
            <a:extLst>
              <a:ext uri="{FF2B5EF4-FFF2-40B4-BE49-F238E27FC236}">
                <a16:creationId xmlns:a16="http://schemas.microsoft.com/office/drawing/2014/main" id="{0A0DA268-9029-764E-4220-9B35F8CB23AF}"/>
              </a:ext>
            </a:extLst>
          </p:cNvPr>
          <p:cNvPicPr>
            <a:picLocks noChangeAspect="1"/>
          </p:cNvPicPr>
          <p:nvPr/>
        </p:nvPicPr>
        <p:blipFill>
          <a:blip r:embed="rId5"/>
          <a:stretch>
            <a:fillRect/>
          </a:stretch>
        </p:blipFill>
        <p:spPr>
          <a:xfrm>
            <a:off x="10143914" y="244648"/>
            <a:ext cx="1919112" cy="1230373"/>
          </a:xfrm>
          <a:prstGeom prst="rect">
            <a:avLst/>
          </a:prstGeom>
        </p:spPr>
      </p:pic>
    </p:spTree>
    <p:extLst>
      <p:ext uri="{BB962C8B-B14F-4D97-AF65-F5344CB8AC3E}">
        <p14:creationId xmlns:p14="http://schemas.microsoft.com/office/powerpoint/2010/main" val="3299462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EFB5-F3AE-3E4E-8B95-249C28EF2501}"/>
              </a:ext>
            </a:extLst>
          </p:cNvPr>
          <p:cNvSpPr>
            <a:spLocks noGrp="1"/>
          </p:cNvSpPr>
          <p:nvPr>
            <p:ph type="title"/>
          </p:nvPr>
        </p:nvSpPr>
        <p:spPr>
          <a:xfrm>
            <a:off x="0" y="337658"/>
            <a:ext cx="12196815" cy="1487967"/>
          </a:xfrm>
          <a:solidFill>
            <a:srgbClr val="549C88"/>
          </a:solidFill>
        </p:spPr>
        <p:txBody>
          <a:bodyPr/>
          <a:lstStyle/>
          <a:p>
            <a:r>
              <a:rPr lang="en-US">
                <a:solidFill>
                  <a:schemeClr val="bg1"/>
                </a:solidFill>
                <a:latin typeface="Roboto"/>
                <a:ea typeface="Roboto"/>
                <a:cs typeface="Roboto"/>
              </a:rPr>
              <a:t>	</a:t>
            </a:r>
            <a:r>
              <a:rPr lang="en-US" b="1">
                <a:solidFill>
                  <a:schemeClr val="bg1"/>
                </a:solidFill>
                <a:latin typeface="Roboto"/>
                <a:ea typeface="Roboto"/>
                <a:cs typeface="Roboto"/>
              </a:rPr>
              <a:t>In summary, SCYP:</a:t>
            </a:r>
          </a:p>
        </p:txBody>
      </p:sp>
      <p:sp>
        <p:nvSpPr>
          <p:cNvPr id="3" name="Content Placeholder 2">
            <a:extLst>
              <a:ext uri="{FF2B5EF4-FFF2-40B4-BE49-F238E27FC236}">
                <a16:creationId xmlns:a16="http://schemas.microsoft.com/office/drawing/2014/main" id="{4CADA74C-A99C-29AD-4FFB-15129D77FFD8}"/>
              </a:ext>
            </a:extLst>
          </p:cNvPr>
          <p:cNvSpPr>
            <a:spLocks noGrp="1"/>
          </p:cNvSpPr>
          <p:nvPr>
            <p:ph idx="1"/>
          </p:nvPr>
        </p:nvSpPr>
        <p:spPr>
          <a:xfrm>
            <a:off x="838199" y="2166425"/>
            <a:ext cx="10863264" cy="4010538"/>
          </a:xfrm>
        </p:spPr>
        <p:txBody>
          <a:bodyPr vert="horz" lIns="91440" tIns="45720" rIns="91440" bIns="45720" rtlCol="0" anchor="t">
            <a:normAutofit lnSpcReduction="10000"/>
          </a:bodyPr>
          <a:lstStyle/>
          <a:p>
            <a:pPr marL="412750" indent="-412750">
              <a:spcAft>
                <a:spcPts val="1200"/>
              </a:spcAft>
              <a:defRPr/>
            </a:pPr>
            <a:r>
              <a:rPr lang="en-US" sz="3600" b="1" dirty="0">
                <a:solidFill>
                  <a:srgbClr val="304089"/>
                </a:solidFill>
                <a:latin typeface="Roboto"/>
                <a:ea typeface="+mn-lt"/>
                <a:cs typeface="+mn-lt"/>
              </a:rPr>
              <a:t>Provide capacity for communities</a:t>
            </a:r>
          </a:p>
          <a:p>
            <a:pPr marL="412750" indent="-412750">
              <a:spcAft>
                <a:spcPts val="1200"/>
              </a:spcAft>
              <a:defRPr/>
            </a:pPr>
            <a:r>
              <a:rPr lang="en-US" sz="3600" b="1" dirty="0">
                <a:solidFill>
                  <a:srgbClr val="304089"/>
                </a:solidFill>
                <a:latin typeface="Roboto"/>
                <a:ea typeface="+mn-lt"/>
                <a:cs typeface="+mn-lt"/>
              </a:rPr>
              <a:t>Apply creative solutions to real life issues</a:t>
            </a:r>
          </a:p>
          <a:p>
            <a:pPr marL="412750" indent="-412750">
              <a:spcAft>
                <a:spcPts val="1200"/>
              </a:spcAft>
              <a:defRPr/>
            </a:pPr>
            <a:r>
              <a:rPr lang="en-US" sz="3600" b="1" dirty="0">
                <a:solidFill>
                  <a:srgbClr val="304089"/>
                </a:solidFill>
                <a:latin typeface="Roboto"/>
                <a:ea typeface="+mn-lt"/>
                <a:cs typeface="+mn-lt"/>
              </a:rPr>
              <a:t>Help society meet pressing challenges</a:t>
            </a:r>
          </a:p>
          <a:p>
            <a:pPr marL="412750" indent="-412750">
              <a:spcAft>
                <a:spcPts val="1200"/>
              </a:spcAft>
              <a:defRPr/>
            </a:pPr>
            <a:r>
              <a:rPr lang="en-US" sz="3600" b="1" dirty="0">
                <a:solidFill>
                  <a:srgbClr val="304089"/>
                </a:solidFill>
                <a:latin typeface="Roboto"/>
                <a:ea typeface="+mn-lt"/>
                <a:cs typeface="+mn-lt"/>
              </a:rPr>
              <a:t>Create a transformational model for higher education</a:t>
            </a:r>
          </a:p>
          <a:p>
            <a:pPr marL="412750" indent="-412750">
              <a:spcAft>
                <a:spcPts val="1200"/>
              </a:spcAft>
              <a:defRPr/>
            </a:pPr>
            <a:r>
              <a:rPr lang="en-US" sz="3600" b="1" dirty="0">
                <a:solidFill>
                  <a:srgbClr val="304089"/>
                </a:solidFill>
                <a:latin typeface="Roboto"/>
                <a:ea typeface="+mn-lt"/>
                <a:cs typeface="+mn-lt"/>
              </a:rPr>
              <a:t>Workforce development (your future employees?)</a:t>
            </a:r>
          </a:p>
          <a:p>
            <a:pPr marL="412750" indent="-412750">
              <a:spcAft>
                <a:spcPts val="1200"/>
              </a:spcAft>
              <a:defRPr/>
            </a:pPr>
            <a:endParaRPr lang="en-US" sz="3600" b="1" dirty="0">
              <a:solidFill>
                <a:srgbClr val="304089"/>
              </a:solidFill>
              <a:latin typeface="Roboto"/>
              <a:ea typeface="+mn-lt"/>
              <a:cs typeface="+mn-lt"/>
            </a:endParaRPr>
          </a:p>
        </p:txBody>
      </p:sp>
      <p:pic>
        <p:nvPicPr>
          <p:cNvPr id="11" name="Graphic 10">
            <a:extLst>
              <a:ext uri="{FF2B5EF4-FFF2-40B4-BE49-F238E27FC236}">
                <a16:creationId xmlns:a16="http://schemas.microsoft.com/office/drawing/2014/main" id="{62961A43-B43E-E524-D484-EBCBA98EBC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50433" y="6154594"/>
            <a:ext cx="2002598" cy="456853"/>
          </a:xfrm>
          <a:prstGeom prst="rect">
            <a:avLst/>
          </a:prstGeom>
        </p:spPr>
      </p:pic>
      <p:pic>
        <p:nvPicPr>
          <p:cNvPr id="4" name="Picture 3" descr="A group of people standing on a heart&#10;&#10;Description automatically generated">
            <a:extLst>
              <a:ext uri="{FF2B5EF4-FFF2-40B4-BE49-F238E27FC236}">
                <a16:creationId xmlns:a16="http://schemas.microsoft.com/office/drawing/2014/main" id="{0A90A895-722E-3EE9-1F67-688CEEFE4C76}"/>
              </a:ext>
            </a:extLst>
          </p:cNvPr>
          <p:cNvPicPr>
            <a:picLocks noChangeAspect="1"/>
          </p:cNvPicPr>
          <p:nvPr/>
        </p:nvPicPr>
        <p:blipFill>
          <a:blip r:embed="rId5"/>
          <a:stretch>
            <a:fillRect/>
          </a:stretch>
        </p:blipFill>
        <p:spPr>
          <a:xfrm>
            <a:off x="10180113" y="402638"/>
            <a:ext cx="1835423" cy="1422987"/>
          </a:xfrm>
          <a:prstGeom prst="rect">
            <a:avLst/>
          </a:prstGeom>
        </p:spPr>
      </p:pic>
    </p:spTree>
    <p:extLst>
      <p:ext uri="{BB962C8B-B14F-4D97-AF65-F5344CB8AC3E}">
        <p14:creationId xmlns:p14="http://schemas.microsoft.com/office/powerpoint/2010/main" val="1672861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EFB5-F3AE-3E4E-8B95-249C28EF2501}"/>
              </a:ext>
            </a:extLst>
          </p:cNvPr>
          <p:cNvSpPr>
            <a:spLocks noGrp="1"/>
          </p:cNvSpPr>
          <p:nvPr>
            <p:ph type="title"/>
          </p:nvPr>
        </p:nvSpPr>
        <p:spPr>
          <a:xfrm>
            <a:off x="1" y="337658"/>
            <a:ext cx="12191999" cy="1487967"/>
          </a:xfrm>
          <a:solidFill>
            <a:srgbClr val="549C88"/>
          </a:solidFill>
        </p:spPr>
        <p:txBody>
          <a:bodyPr/>
          <a:lstStyle/>
          <a:p>
            <a:r>
              <a:rPr lang="en-US" b="1" dirty="0">
                <a:solidFill>
                  <a:schemeClr val="bg1"/>
                </a:solidFill>
                <a:latin typeface="Roboto"/>
                <a:ea typeface="Roboto"/>
                <a:cs typeface="Roboto"/>
              </a:rPr>
              <a:t>Past Project, Bend (Planning Students)</a:t>
            </a:r>
          </a:p>
        </p:txBody>
      </p:sp>
      <p:pic>
        <p:nvPicPr>
          <p:cNvPr id="11" name="Graphic 10">
            <a:extLst>
              <a:ext uri="{FF2B5EF4-FFF2-40B4-BE49-F238E27FC236}">
                <a16:creationId xmlns:a16="http://schemas.microsoft.com/office/drawing/2014/main" id="{62961A43-B43E-E524-D484-EBCBA98EBC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50433" y="6154594"/>
            <a:ext cx="2002598" cy="456853"/>
          </a:xfrm>
          <a:prstGeom prst="rect">
            <a:avLst/>
          </a:prstGeom>
        </p:spPr>
      </p:pic>
      <p:sp>
        <p:nvSpPr>
          <p:cNvPr id="4" name="Content Placeholder 3">
            <a:extLst>
              <a:ext uri="{FF2B5EF4-FFF2-40B4-BE49-F238E27FC236}">
                <a16:creationId xmlns:a16="http://schemas.microsoft.com/office/drawing/2014/main" id="{736497AA-40E2-0659-9711-8ACC58C95B22}"/>
              </a:ext>
            </a:extLst>
          </p:cNvPr>
          <p:cNvSpPr>
            <a:spLocks noGrp="1"/>
          </p:cNvSpPr>
          <p:nvPr>
            <p:ph idx="1"/>
          </p:nvPr>
        </p:nvSpPr>
        <p:spPr>
          <a:xfrm>
            <a:off x="121920" y="2233151"/>
            <a:ext cx="5207000" cy="4624849"/>
          </a:xfrm>
        </p:spPr>
        <p:txBody>
          <a:bodyPr>
            <a:normAutofit/>
          </a:bodyPr>
          <a:lstStyle/>
          <a:p>
            <a:pPr marL="0" indent="0">
              <a:spcAft>
                <a:spcPts val="1200"/>
              </a:spcAft>
              <a:buNone/>
              <a:defRPr/>
            </a:pPr>
            <a:r>
              <a:rPr lang="en-US" sz="3600" b="1" dirty="0">
                <a:solidFill>
                  <a:srgbClr val="304089"/>
                </a:solidFill>
                <a:latin typeface="Roboto"/>
                <a:ea typeface="+mn-lt"/>
                <a:cs typeface="+mn-lt"/>
              </a:rPr>
              <a:t>Themes:</a:t>
            </a:r>
          </a:p>
          <a:p>
            <a:pPr marL="412750" indent="-412750">
              <a:spcAft>
                <a:spcPts val="1200"/>
              </a:spcAft>
              <a:defRPr/>
            </a:pPr>
            <a:r>
              <a:rPr lang="en-US" sz="3600" b="1" dirty="0">
                <a:solidFill>
                  <a:srgbClr val="304089"/>
                </a:solidFill>
                <a:latin typeface="Roboto"/>
                <a:ea typeface="+mn-lt"/>
                <a:cs typeface="+mn-lt"/>
              </a:rPr>
              <a:t>Walkability and Transportation</a:t>
            </a:r>
          </a:p>
          <a:p>
            <a:pPr marL="412750" indent="-412750">
              <a:spcAft>
                <a:spcPts val="1200"/>
              </a:spcAft>
              <a:defRPr/>
            </a:pPr>
            <a:r>
              <a:rPr lang="en-US" sz="3600" b="1" dirty="0">
                <a:solidFill>
                  <a:srgbClr val="304089"/>
                </a:solidFill>
                <a:latin typeface="Roboto"/>
                <a:ea typeface="+mn-lt"/>
                <a:cs typeface="+mn-lt"/>
              </a:rPr>
              <a:t>Climate Resilience</a:t>
            </a:r>
          </a:p>
          <a:p>
            <a:pPr marL="412750" indent="-412750">
              <a:spcAft>
                <a:spcPts val="1200"/>
              </a:spcAft>
              <a:defRPr/>
            </a:pPr>
            <a:r>
              <a:rPr lang="en-US" sz="3600" b="1" dirty="0">
                <a:solidFill>
                  <a:srgbClr val="304089"/>
                </a:solidFill>
                <a:latin typeface="Roboto"/>
                <a:ea typeface="+mn-lt"/>
                <a:cs typeface="+mn-lt"/>
              </a:rPr>
              <a:t>Public Placemaking</a:t>
            </a:r>
          </a:p>
          <a:p>
            <a:pPr marL="412750" indent="-412750">
              <a:spcAft>
                <a:spcPts val="1200"/>
              </a:spcAft>
              <a:defRPr/>
            </a:pPr>
            <a:r>
              <a:rPr lang="en-US" sz="3600" b="1" dirty="0">
                <a:solidFill>
                  <a:srgbClr val="304089"/>
                </a:solidFill>
                <a:latin typeface="Roboto"/>
                <a:ea typeface="+mn-lt"/>
                <a:cs typeface="+mn-lt"/>
              </a:rPr>
              <a:t>Equitable Community</a:t>
            </a:r>
          </a:p>
        </p:txBody>
      </p:sp>
      <p:pic>
        <p:nvPicPr>
          <p:cNvPr id="6" name="Picture 5" descr="A map of a city&#10;&#10;AI-generated content may be incorrect.">
            <a:extLst>
              <a:ext uri="{FF2B5EF4-FFF2-40B4-BE49-F238E27FC236}">
                <a16:creationId xmlns:a16="http://schemas.microsoft.com/office/drawing/2014/main" id="{E40D6258-8945-A318-FDA2-58C27659B4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2652" y="1809000"/>
            <a:ext cx="6517178" cy="5054991"/>
          </a:xfrm>
          <a:prstGeom prst="rect">
            <a:avLst/>
          </a:prstGeom>
        </p:spPr>
      </p:pic>
    </p:spTree>
    <p:extLst>
      <p:ext uri="{BB962C8B-B14F-4D97-AF65-F5344CB8AC3E}">
        <p14:creationId xmlns:p14="http://schemas.microsoft.com/office/powerpoint/2010/main" val="9644848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5e57d58-1b70-47a5-b466-6547950f3477">
      <Terms xmlns="http://schemas.microsoft.com/office/infopath/2007/PartnerControls"/>
    </lcf76f155ced4ddcb4097134ff3c332f>
    <TaxCatchAll xmlns="5ed3445c-588b-4460-9f6b-b878f1ee6f28" xsi:nil="true"/>
    <SharedWithUsers xmlns="5ed3445c-588b-4460-9f6b-b878f1ee6f28">
      <UserInfo>
        <DisplayName>Lindsey Hayward</DisplayName>
        <AccountId>9</AccountId>
        <AccountType/>
      </UserInfo>
      <UserInfo>
        <DisplayName>Marc Schlossberg</DisplayName>
        <AccountId>18</AccountId>
        <AccountType/>
      </UserInfo>
      <UserInfo>
        <DisplayName>Katie Lucca</DisplayName>
        <AccountId>61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A5B3DB14A1E5041B8FF3F22E43B7A78" ma:contentTypeVersion="16" ma:contentTypeDescription="Create a new document." ma:contentTypeScope="" ma:versionID="39635d29891841f2819504a8b5f8532f">
  <xsd:schema xmlns:xsd="http://www.w3.org/2001/XMLSchema" xmlns:xs="http://www.w3.org/2001/XMLSchema" xmlns:p="http://schemas.microsoft.com/office/2006/metadata/properties" xmlns:ns2="75e57d58-1b70-47a5-b466-6547950f3477" xmlns:ns3="5ed3445c-588b-4460-9f6b-b878f1ee6f28" targetNamespace="http://schemas.microsoft.com/office/2006/metadata/properties" ma:root="true" ma:fieldsID="6c40e15d811fc8fbecd20b956a97bb84" ns2:_="" ns3:_="">
    <xsd:import namespace="75e57d58-1b70-47a5-b466-6547950f3477"/>
    <xsd:import namespace="5ed3445c-588b-4460-9f6b-b878f1ee6f2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ServiceSearchProperties"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e57d58-1b70-47a5-b466-6547950f34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b91a9775-3525-4bf8-b88d-b7eef9d67d4b"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d3445c-588b-4460-9f6b-b878f1ee6f2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31d8bef0-9d90-4891-8d04-31e78e6b13a5}" ma:internalName="TaxCatchAll" ma:showField="CatchAllData" ma:web="5ed3445c-588b-4460-9f6b-b878f1ee6f28">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9CC7F6-168D-4739-94F2-C7AAEE39868D}">
  <ds:schemaRefs>
    <ds:schemaRef ds:uri="http://schemas.microsoft.com/office/2006/documentManagement/types"/>
    <ds:schemaRef ds:uri="http://schemas.microsoft.com/office/2006/metadata/properties"/>
    <ds:schemaRef ds:uri="http://purl.org/dc/dcmitype/"/>
    <ds:schemaRef ds:uri="http://purl.org/dc/elements/1.1/"/>
    <ds:schemaRef ds:uri="http://purl.org/dc/terms/"/>
    <ds:schemaRef ds:uri="http://schemas.microsoft.com/office/infopath/2007/PartnerControls"/>
    <ds:schemaRef ds:uri="75e57d58-1b70-47a5-b466-6547950f3477"/>
    <ds:schemaRef ds:uri="http://schemas.openxmlformats.org/package/2006/metadata/core-properties"/>
    <ds:schemaRef ds:uri="5ed3445c-588b-4460-9f6b-b878f1ee6f28"/>
    <ds:schemaRef ds:uri="http://www.w3.org/XML/1998/namespace"/>
  </ds:schemaRefs>
</ds:datastoreItem>
</file>

<file path=customXml/itemProps2.xml><?xml version="1.0" encoding="utf-8"?>
<ds:datastoreItem xmlns:ds="http://schemas.openxmlformats.org/officeDocument/2006/customXml" ds:itemID="{DA943D1D-DB38-4CFB-8CE6-E0704E3F4B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e57d58-1b70-47a5-b466-6547950f3477"/>
    <ds:schemaRef ds:uri="5ed3445c-588b-4460-9f6b-b878f1ee6f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3D8950-7753-4521-AD19-5973D14B9D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408</TotalTime>
  <Words>2118</Words>
  <Application>Microsoft Macintosh PowerPoint</Application>
  <PresentationFormat>Widescreen</PresentationFormat>
  <Paragraphs>172</Paragraphs>
  <Slides>19</Slides>
  <Notes>19</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Aptos</vt:lpstr>
      <vt:lpstr>Aptos Display</vt:lpstr>
      <vt:lpstr>Arial</vt:lpstr>
      <vt:lpstr>Calibri</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   Example Disciplines</vt:lpstr>
      <vt:lpstr> In summary, SCYP:</vt:lpstr>
      <vt:lpstr>Past Project, Bend (Planning Students)</vt:lpstr>
      <vt:lpstr>Past Project, Bend (Planning Students)</vt:lpstr>
      <vt:lpstr> Past Project, Gresham (Architecture Students)</vt:lpstr>
      <vt:lpstr> Past Project, Gresham (Architecture Students)</vt:lpstr>
      <vt:lpstr> Past Project, Sisters (Architecture Students)</vt:lpstr>
      <vt:lpstr> Past Project, Oakridge (Architecture Students)</vt:lpstr>
      <vt:lpstr>Past Project, Oakridge (Architecture Students)</vt:lpstr>
      <vt:lpstr>Past Project, Salem  UO Arch &amp; OSU Engr’g</vt:lpstr>
      <vt:lpstr> Past Project, Gresham (Urban Transportation) </vt:lpstr>
      <vt:lpstr> Next Steps for Individual Classes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Megan Banks</cp:lastModifiedBy>
  <cp:revision>26</cp:revision>
  <cp:lastPrinted>2024-06-17T23:12:35Z</cp:lastPrinted>
  <dcterms:created xsi:type="dcterms:W3CDTF">2024-01-26T02:48:38Z</dcterms:created>
  <dcterms:modified xsi:type="dcterms:W3CDTF">2025-05-29T21:18:23Z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0x0101002A5B3DB14A1E5041B8FF3F22E43B7A78</vt:lpwstr>
  </property>
  <property fmtid="{D5CDD505-2E9C-101B-9397-08002B2CF9AE}" pid="3" name="MediaServiceImageTags">
    <vt:lpwstr/>
  </property>
</Properties>
</file>